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40"/>
  </p:notesMasterIdLst>
  <p:sldIdLst>
    <p:sldId id="256" r:id="rId2"/>
    <p:sldId id="373" r:id="rId3"/>
    <p:sldId id="462" r:id="rId4"/>
    <p:sldId id="460" r:id="rId5"/>
    <p:sldId id="476" r:id="rId6"/>
    <p:sldId id="461" r:id="rId7"/>
    <p:sldId id="464" r:id="rId8"/>
    <p:sldId id="393" r:id="rId9"/>
    <p:sldId id="392" r:id="rId10"/>
    <p:sldId id="459" r:id="rId11"/>
    <p:sldId id="394" r:id="rId12"/>
    <p:sldId id="395" r:id="rId13"/>
    <p:sldId id="396" r:id="rId14"/>
    <p:sldId id="437" r:id="rId15"/>
    <p:sldId id="463" r:id="rId16"/>
    <p:sldId id="472" r:id="rId17"/>
    <p:sldId id="468" r:id="rId18"/>
    <p:sldId id="469" r:id="rId19"/>
    <p:sldId id="470" r:id="rId20"/>
    <p:sldId id="471" r:id="rId21"/>
    <p:sldId id="473" r:id="rId22"/>
    <p:sldId id="474" r:id="rId23"/>
    <p:sldId id="475" r:id="rId24"/>
    <p:sldId id="438" r:id="rId25"/>
    <p:sldId id="439" r:id="rId26"/>
    <p:sldId id="440" r:id="rId27"/>
    <p:sldId id="477" r:id="rId28"/>
    <p:sldId id="452" r:id="rId29"/>
    <p:sldId id="453" r:id="rId30"/>
    <p:sldId id="338" r:id="rId31"/>
    <p:sldId id="436" r:id="rId32"/>
    <p:sldId id="454" r:id="rId33"/>
    <p:sldId id="455" r:id="rId34"/>
    <p:sldId id="456" r:id="rId35"/>
    <p:sldId id="457" r:id="rId36"/>
    <p:sldId id="458" r:id="rId37"/>
    <p:sldId id="478" r:id="rId38"/>
    <p:sldId id="447"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599"/>
  </p:normalViewPr>
  <p:slideViewPr>
    <p:cSldViewPr snapToGrid="0" snapToObjects="1">
      <p:cViewPr>
        <p:scale>
          <a:sx n="61" d="100"/>
          <a:sy n="61" d="100"/>
        </p:scale>
        <p:origin x="1430" y="41"/>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73109145687775001"/>
          <c:y val="0.11111111111111099"/>
        </c:manualLayout>
      </c:layout>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Languages</c:v>
                </c:pt>
              </c:strCache>
            </c:strRef>
          </c:tx>
          <c:dPt>
            <c:idx val="0"/>
            <c:bubble3D val="0"/>
            <c:spPr>
              <a:solidFill>
                <a:schemeClr val="accent6"/>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15A0-4F73-9564-E13B8252C9B7}"/>
              </c:ext>
            </c:extLst>
          </c:dPt>
          <c:dPt>
            <c:idx val="1"/>
            <c:bubble3D val="0"/>
            <c:spPr>
              <a:solidFill>
                <a:schemeClr val="accent5"/>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15A0-4F73-9564-E13B8252C9B7}"/>
              </c:ext>
            </c:extLst>
          </c:dPt>
          <c:dPt>
            <c:idx val="2"/>
            <c:bubble3D val="0"/>
            <c:spPr>
              <a:solidFill>
                <a:schemeClr val="accent4"/>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5-15A0-4F73-9564-E13B8252C9B7}"/>
              </c:ext>
            </c:extLst>
          </c:dPt>
          <c:dPt>
            <c:idx val="3"/>
            <c:bubble3D val="0"/>
            <c:spPr>
              <a:solidFill>
                <a:schemeClr val="accent6">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7-15A0-4F73-9564-E13B8252C9B7}"/>
              </c:ext>
            </c:extLst>
          </c:dPt>
          <c:dPt>
            <c:idx val="4"/>
            <c:bubble3D val="0"/>
            <c:spPr>
              <a:solidFill>
                <a:schemeClr val="accent5">
                  <a:lumMod val="60000"/>
                </a:schemeClr>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9-15A0-4F73-9564-E13B8252C9B7}"/>
              </c:ext>
            </c:extLst>
          </c:dPt>
          <c:dLbls>
            <c:dLbl>
              <c:idx val="0"/>
              <c:layout>
                <c:manualLayout>
                  <c:x val="4.0964289675058198E-2"/>
                  <c:y val="6.6168343540390695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3761228790063201"/>
                      <c:h val="0.201549285505978"/>
                    </c:manualLayout>
                  </c15:layout>
                </c:ext>
                <c:ext xmlns:c16="http://schemas.microsoft.com/office/drawing/2014/chart" uri="{C3380CC4-5D6E-409C-BE32-E72D297353CC}">
                  <c16:uniqueId val="{00000001-15A0-4F73-9564-E13B8252C9B7}"/>
                </c:ext>
              </c:extLst>
            </c:dLbl>
            <c:dLbl>
              <c:idx val="1"/>
              <c:layout>
                <c:manualLayout>
                  <c:x val="-0.194023695981664"/>
                  <c:y val="-3.4188034188034198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4954696684041299"/>
                      <c:h val="0.16825605132691701"/>
                    </c:manualLayout>
                  </c15:layout>
                </c:ext>
                <c:ext xmlns:c16="http://schemas.microsoft.com/office/drawing/2014/chart" uri="{C3380CC4-5D6E-409C-BE32-E72D297353CC}">
                  <c16:uniqueId val="{00000003-15A0-4F73-9564-E13B8252C9B7}"/>
                </c:ext>
              </c:extLst>
            </c:dLbl>
            <c:dLbl>
              <c:idx val="2"/>
              <c:layout>
                <c:manualLayout>
                  <c:x val="-0.17473013936638199"/>
                  <c:y val="-0.24574332054647"/>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14210010720491"/>
                      <c:h val="0.15185746012517701"/>
                    </c:manualLayout>
                  </c15:layout>
                </c:ext>
                <c:ext xmlns:c16="http://schemas.microsoft.com/office/drawing/2014/chart" uri="{C3380CC4-5D6E-409C-BE32-E72D297353CC}">
                  <c16:uniqueId val="{00000005-15A0-4F73-9564-E13B8252C9B7}"/>
                </c:ext>
              </c:extLst>
            </c:dLbl>
            <c:dLbl>
              <c:idx val="3"/>
              <c:layout>
                <c:manualLayout>
                  <c:x val="-3.3310598499131303E-2"/>
                  <c:y val="-0.2895566659936740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4308713171417001"/>
                      <c:h val="0.15613096439868099"/>
                    </c:manualLayout>
                  </c15:layout>
                </c:ext>
                <c:ext xmlns:c16="http://schemas.microsoft.com/office/drawing/2014/chart" uri="{C3380CC4-5D6E-409C-BE32-E72D297353CC}">
                  <c16:uniqueId val="{00000007-15A0-4F73-9564-E13B8252C9B7}"/>
                </c:ext>
              </c:extLst>
            </c:dLbl>
            <c:dLbl>
              <c:idx val="4"/>
              <c:layout>
                <c:manualLayout>
                  <c:x val="6.4476359469150804E-3"/>
                  <c:y val="-9.9035096574466699E-2"/>
                </c:manualLayout>
              </c:layout>
              <c:dLblPos val="bestFit"/>
              <c:showLegendKey val="0"/>
              <c:showVal val="0"/>
              <c:showCatName val="1"/>
              <c:showSerName val="0"/>
              <c:showPercent val="1"/>
              <c:showBubbleSize val="0"/>
              <c:extLst>
                <c:ext xmlns:c15="http://schemas.microsoft.com/office/drawing/2012/chart" uri="{CE6537A1-D6FC-4f65-9D91-7224C49458BB}">
                  <c15:layout>
                    <c:manualLayout>
                      <c:w val="0.11429706850024"/>
                      <c:h val="0.17840113735783"/>
                    </c:manualLayout>
                  </c15:layout>
                </c:ext>
                <c:ext xmlns:c16="http://schemas.microsoft.com/office/drawing/2014/chart" uri="{C3380CC4-5D6E-409C-BE32-E72D297353CC}">
                  <c16:uniqueId val="{00000009-15A0-4F73-9564-E13B8252C9B7}"/>
                </c:ext>
              </c:extLst>
            </c:dLbl>
            <c:spPr>
              <a:solidFill>
                <a:prstClr val="white">
                  <a:alpha val="75000"/>
                </a:prstClr>
              </a:solidFill>
              <a:ln w="9525">
                <a:solidFill>
                  <a:prstClr val="black">
                    <a:lumMod val="25000"/>
                    <a:lumOff val="75000"/>
                  </a:prst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dLblPos val="in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c15:spPr>
              </c:ext>
            </c:extLst>
          </c:dLbls>
          <c:cat>
            <c:strRef>
              <c:f>Sheet1!$A$2:$A$6</c:f>
              <c:strCache>
                <c:ptCount val="5"/>
                <c:pt idx="0">
                  <c:v>English</c:v>
                </c:pt>
                <c:pt idx="1">
                  <c:v>German</c:v>
                </c:pt>
                <c:pt idx="2">
                  <c:v>French</c:v>
                </c:pt>
                <c:pt idx="3">
                  <c:v>Spanish</c:v>
                </c:pt>
                <c:pt idx="4">
                  <c:v>Other</c:v>
                </c:pt>
              </c:strCache>
            </c:strRef>
          </c:cat>
          <c:val>
            <c:numRef>
              <c:f>Sheet1!$B$2:$B$6</c:f>
              <c:numCache>
                <c:formatCode>General</c:formatCode>
                <c:ptCount val="5"/>
                <c:pt idx="0" formatCode="0.00">
                  <c:v>50.15</c:v>
                </c:pt>
                <c:pt idx="1">
                  <c:v>9.3000000000000007</c:v>
                </c:pt>
                <c:pt idx="2">
                  <c:v>7.34</c:v>
                </c:pt>
                <c:pt idx="3">
                  <c:v>4.3499999999999996</c:v>
                </c:pt>
                <c:pt idx="4">
                  <c:v>28.86</c:v>
                </c:pt>
              </c:numCache>
            </c:numRef>
          </c:val>
          <c:extLst>
            <c:ext xmlns:c16="http://schemas.microsoft.com/office/drawing/2014/chart" uri="{C3380CC4-5D6E-409C-BE32-E72D297353CC}">
              <c16:uniqueId val="{0000000A-15A0-4F73-9564-E13B8252C9B7}"/>
            </c:ext>
          </c:extLst>
        </c:ser>
        <c:dLbls>
          <c:dLblPos val="inEnd"/>
          <c:showLegendKey val="0"/>
          <c:showVal val="0"/>
          <c:showCatName val="0"/>
          <c:showSerName val="0"/>
          <c:showPercent val="0"/>
          <c:showBubbleSize val="0"/>
          <c:showLeaderLines val="0"/>
        </c:dLbls>
        <c:firstSliceAng val="0"/>
      </c:pieChart>
      <c:spPr>
        <a:noFill/>
        <a:ln>
          <a:noFill/>
        </a:ln>
        <a:effectLst/>
      </c:spPr>
    </c:plotArea>
    <c:plotVisOnly val="1"/>
    <c:dispBlanksAs val="gap"/>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1">
    <c:autoUpdate val="0"/>
  </c:externalData>
</c:chartSpace>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D276097-0412-D94F-B3F5-619DD7F8A762}" type="datetimeFigureOut">
              <a:rPr lang="en-US" smtClean="0"/>
              <a:t>1/18/2018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AD0915-4BF0-5A44-B836-A8ED6D6430C6}" type="slidenum">
              <a:rPr lang="en-US" smtClean="0"/>
              <a:t>‹#›</a:t>
            </a:fld>
            <a:endParaRPr lang="en-US"/>
          </a:p>
        </p:txBody>
      </p:sp>
    </p:spTree>
    <p:extLst>
      <p:ext uri="{BB962C8B-B14F-4D97-AF65-F5344CB8AC3E}">
        <p14:creationId xmlns:p14="http://schemas.microsoft.com/office/powerpoint/2010/main" val="278159498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hathitrust.org/community"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5603"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atin typeface="Calibri" charset="0"/>
                <a:ea typeface="MS PGothic" charset="0"/>
              </a:rPr>
              <a:t>HathiTrust is a partnership of major research institutions and libraries working to ensure that the cultural record is preserved and accessible long into the future. There are more than </a:t>
            </a:r>
            <a:r>
              <a:rPr lang="en-US">
                <a:latin typeface="Calibri" charset="0"/>
                <a:ea typeface="MS PGothic" charset="0"/>
                <a:hlinkClick r:id="rId3" tooltip="HathiTrust Community"/>
              </a:rPr>
              <a:t>80 partners</a:t>
            </a:r>
            <a:r>
              <a:rPr lang="en-US">
                <a:latin typeface="Calibri" charset="0"/>
                <a:ea typeface="MS PGothic" charset="0"/>
              </a:rPr>
              <a:t> in HathiTrust, and membership is open to institutions worldwide.</a:t>
            </a:r>
          </a:p>
        </p:txBody>
      </p:sp>
      <p:sp>
        <p:nvSpPr>
          <p:cNvPr id="25604"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MS PGothic" charset="0"/>
                <a:cs typeface="MS PGothic" charset="0"/>
              </a:defRPr>
            </a:lvl1pPr>
            <a:lvl2pPr marL="742950" indent="-285750">
              <a:defRPr>
                <a:solidFill>
                  <a:schemeClr val="tx1"/>
                </a:solidFill>
                <a:latin typeface="Calibri" charset="0"/>
                <a:ea typeface="MS PGothic" charset="0"/>
                <a:cs typeface="MS PGothic" charset="0"/>
              </a:defRPr>
            </a:lvl2pPr>
            <a:lvl3pPr marL="1143000" indent="-228600">
              <a:defRPr>
                <a:solidFill>
                  <a:schemeClr val="tx1"/>
                </a:solidFill>
                <a:latin typeface="Calibri" charset="0"/>
                <a:ea typeface="MS PGothic" charset="0"/>
                <a:cs typeface="MS PGothic" charset="0"/>
              </a:defRPr>
            </a:lvl3pPr>
            <a:lvl4pPr marL="1600200" indent="-228600">
              <a:defRPr>
                <a:solidFill>
                  <a:schemeClr val="tx1"/>
                </a:solidFill>
                <a:latin typeface="Calibri" charset="0"/>
                <a:ea typeface="MS PGothic" charset="0"/>
                <a:cs typeface="MS PGothic" charset="0"/>
              </a:defRPr>
            </a:lvl4pPr>
            <a:lvl5pPr marL="2057400" indent="-228600">
              <a:defRPr>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Calibri" charset="0"/>
                <a:ea typeface="MS PGothic" charset="0"/>
                <a:cs typeface="MS PGothic" charset="0"/>
              </a:defRPr>
            </a:lvl9pPr>
          </a:lstStyle>
          <a:p>
            <a:fld id="{6D7F411A-C4F3-AD45-91CE-2D2CDDF959B6}" type="slidenum">
              <a:rPr lang="en-US">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583378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note about scale that the HTRC brings</a:t>
            </a:r>
            <a:endParaRPr lang="en-US" dirty="0"/>
          </a:p>
        </p:txBody>
      </p:sp>
      <p:sp>
        <p:nvSpPr>
          <p:cNvPr id="4" name="Slide Number Placeholder 3"/>
          <p:cNvSpPr>
            <a:spLocks noGrp="1"/>
          </p:cNvSpPr>
          <p:nvPr>
            <p:ph type="sldNum" sz="quarter" idx="10"/>
          </p:nvPr>
        </p:nvSpPr>
        <p:spPr/>
        <p:txBody>
          <a:bodyPr/>
          <a:lstStyle/>
          <a:p>
            <a:fld id="{853A730F-BF44-DB45-8FF7-BA9FD32FADF5}" type="slidenum">
              <a:rPr lang="en-US" smtClean="0"/>
              <a:pPr/>
              <a:t>19</a:t>
            </a:fld>
            <a:endParaRPr lang="en-US"/>
          </a:p>
        </p:txBody>
      </p:sp>
    </p:spTree>
    <p:extLst>
      <p:ext uri="{BB962C8B-B14F-4D97-AF65-F5344CB8AC3E}">
        <p14:creationId xmlns:p14="http://schemas.microsoft.com/office/powerpoint/2010/main" val="714783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21</a:t>
            </a:fld>
            <a:endParaRPr lang="en-US"/>
          </a:p>
        </p:txBody>
      </p:sp>
    </p:spTree>
    <p:extLst>
      <p:ext uri="{BB962C8B-B14F-4D97-AF65-F5344CB8AC3E}">
        <p14:creationId xmlns:p14="http://schemas.microsoft.com/office/powerpoint/2010/main" val="14858257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22</a:t>
            </a:fld>
            <a:endParaRPr lang="en-US"/>
          </a:p>
        </p:txBody>
      </p:sp>
    </p:spTree>
    <p:extLst>
      <p:ext uri="{BB962C8B-B14F-4D97-AF65-F5344CB8AC3E}">
        <p14:creationId xmlns:p14="http://schemas.microsoft.com/office/powerpoint/2010/main" val="245264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16233" indent="-216233">
              <a:buAutoNum type="arabicPeriod"/>
            </a:pPr>
            <a:endParaRPr lang="en-US" dirty="0"/>
          </a:p>
        </p:txBody>
      </p:sp>
      <p:sp>
        <p:nvSpPr>
          <p:cNvPr id="4" name="Slide Number Placeholder 3"/>
          <p:cNvSpPr>
            <a:spLocks noGrp="1"/>
          </p:cNvSpPr>
          <p:nvPr>
            <p:ph type="sldNum" sz="quarter" idx="10"/>
          </p:nvPr>
        </p:nvSpPr>
        <p:spPr/>
        <p:txBody>
          <a:bodyPr/>
          <a:lstStyle/>
          <a:p>
            <a:fld id="{9FDF73F9-AD41-4DBE-A413-262C03182685}" type="slidenum">
              <a:rPr lang="en-US" smtClean="0"/>
              <a:pPr/>
              <a:t>23</a:t>
            </a:fld>
            <a:endParaRPr lang="en-US"/>
          </a:p>
        </p:txBody>
      </p:sp>
    </p:spTree>
    <p:extLst>
      <p:ext uri="{BB962C8B-B14F-4D97-AF65-F5344CB8AC3E}">
        <p14:creationId xmlns:p14="http://schemas.microsoft.com/office/powerpoint/2010/main" val="1232943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716873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69445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4077145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2_HathiTrust">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1143000"/>
          </a:xfrm>
        </p:spPr>
        <p:txBody>
          <a:bodyPr/>
          <a:lstStyle>
            <a:lvl1pPr>
              <a:defRPr>
                <a:solidFill>
                  <a:schemeClr val="tx1">
                    <a:lumMod val="75000"/>
                    <a:lumOff val="25000"/>
                  </a:schemeClr>
                </a:solidFill>
              </a:defRPr>
            </a:lvl1pPr>
          </a:lstStyle>
          <a:p>
            <a:r>
              <a:rPr lang="en-US" smtClean="0"/>
              <a:t>Click to edit Master title style</a:t>
            </a:r>
            <a:endParaRPr lang="en-US" dirty="0"/>
          </a:p>
        </p:txBody>
      </p:sp>
      <p:sp>
        <p:nvSpPr>
          <p:cNvPr id="6" name="Content Placeholder 2"/>
          <p:cNvSpPr>
            <a:spLocks noGrp="1"/>
          </p:cNvSpPr>
          <p:nvPr>
            <p:ph idx="1"/>
          </p:nvPr>
        </p:nvSpPr>
        <p:spPr>
          <a:xfrm>
            <a:off x="457200" y="1600201"/>
            <a:ext cx="8229600" cy="4895849"/>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692176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02736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362D965-123A-9E4B-9484-24FF6BCF686A}" type="datetimeFigureOut">
              <a:rPr lang="en-US" smtClean="0"/>
              <a:t>1/18/2018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130207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497263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362D965-123A-9E4B-9484-24FF6BCF686A}" type="datetimeFigureOut">
              <a:rPr lang="en-US" smtClean="0"/>
              <a:t>1/18/2018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3986319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362D965-123A-9E4B-9484-24FF6BCF686A}" type="datetimeFigureOut">
              <a:rPr lang="en-US" smtClean="0"/>
              <a:t>1/18/2018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41301622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62D965-123A-9E4B-9484-24FF6BCF686A}" type="datetimeFigureOut">
              <a:rPr lang="en-US" smtClean="0"/>
              <a:t>1/18/2018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26122779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1890070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62D965-123A-9E4B-9484-24FF6BCF686A}" type="datetimeFigureOut">
              <a:rPr lang="en-US" smtClean="0"/>
              <a:t>1/18/2018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5E4F72-ECE7-3049-87E3-18B99E8758CE}" type="slidenum">
              <a:rPr lang="en-US" smtClean="0"/>
              <a:t>‹#›</a:t>
            </a:fld>
            <a:endParaRPr lang="en-US"/>
          </a:p>
        </p:txBody>
      </p:sp>
    </p:spTree>
    <p:extLst>
      <p:ext uri="{BB962C8B-B14F-4D97-AF65-F5344CB8AC3E}">
        <p14:creationId xmlns:p14="http://schemas.microsoft.com/office/powerpoint/2010/main" val="3078027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62D965-123A-9E4B-9484-24FF6BCF686A}" type="datetimeFigureOut">
              <a:rPr lang="en-US" smtClean="0"/>
              <a:t>1/18/2018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5E4F72-ECE7-3049-87E3-18B99E8758CE}" type="slidenum">
              <a:rPr lang="en-US" smtClean="0"/>
              <a:t>‹#›</a:t>
            </a:fld>
            <a:endParaRPr lang="en-US"/>
          </a:p>
        </p:txBody>
      </p:sp>
    </p:spTree>
    <p:extLst>
      <p:ext uri="{BB962C8B-B14F-4D97-AF65-F5344CB8AC3E}">
        <p14:creationId xmlns:p14="http://schemas.microsoft.com/office/powerpoint/2010/main" val="395585729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biodiversitylibrary.org/page/358022#page/13/mode/1up"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hyperlink" Target="http://www.tylervigen.com/spurious-correlations" TargetMode="Externa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hyperlink" Target="https://utexas.instructure.com/courses/1216837" TargetMode="External"/><Relationship Id="rId2" Type="http://schemas.openxmlformats.org/officeDocument/2006/relationships/hyperlink" Target="https://pcda17.github.io/" TargetMode="Externa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www.nap.edu/read/13564/chapter/1"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Programming for Cultural Data </a:t>
            </a:r>
            <a:r>
              <a:rPr lang="en-US" dirty="0" smtClean="0"/>
              <a:t>Analysis</a:t>
            </a:r>
            <a:br>
              <a:rPr lang="en-US" dirty="0" smtClean="0"/>
            </a:br>
            <a:r>
              <a:rPr lang="en-US" sz="3600" dirty="0" smtClean="0"/>
              <a:t/>
            </a:r>
            <a:br>
              <a:rPr lang="en-US" sz="3600" dirty="0" smtClean="0"/>
            </a:br>
            <a:r>
              <a:rPr lang="en-US" sz="3600" dirty="0" smtClean="0"/>
              <a:t>Instructor: </a:t>
            </a:r>
            <a:r>
              <a:rPr lang="en-US" sz="3600" dirty="0" smtClean="0"/>
              <a:t>Steve McLaughlin</a:t>
            </a:r>
            <a:endParaRPr lang="en-US" sz="3600" dirty="0"/>
          </a:p>
        </p:txBody>
      </p:sp>
      <p:sp>
        <p:nvSpPr>
          <p:cNvPr id="4" name="Subtitle 3"/>
          <p:cNvSpPr>
            <a:spLocks noGrp="1"/>
          </p:cNvSpPr>
          <p:nvPr>
            <p:ph type="subTitle" idx="1"/>
          </p:nvPr>
        </p:nvSpPr>
        <p:spPr>
          <a:xfrm>
            <a:off x="1371600" y="4337136"/>
            <a:ext cx="6400800" cy="1752600"/>
          </a:xfrm>
        </p:spPr>
        <p:txBody>
          <a:bodyPr/>
          <a:lstStyle/>
          <a:p>
            <a:r>
              <a:rPr lang="en-US" dirty="0" smtClean="0"/>
              <a:t>Week 1</a:t>
            </a:r>
          </a:p>
          <a:p>
            <a:r>
              <a:rPr lang="en-US" dirty="0" smtClean="0"/>
              <a:t>January 18, </a:t>
            </a:r>
            <a:r>
              <a:rPr lang="en-US" dirty="0" smtClean="0"/>
              <a:t>2018</a:t>
            </a:r>
          </a:p>
        </p:txBody>
      </p:sp>
    </p:spTree>
    <p:extLst>
      <p:ext uri="{BB962C8B-B14F-4D97-AF65-F5344CB8AC3E}">
        <p14:creationId xmlns:p14="http://schemas.microsoft.com/office/powerpoint/2010/main" val="43392793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Critical Questions for Big Data in the Humanities</a:t>
            </a:r>
            <a:endParaRPr lang="en-US" dirty="0"/>
          </a:p>
        </p:txBody>
      </p:sp>
      <p:sp>
        <p:nvSpPr>
          <p:cNvPr id="3" name="Content Placeholder 2"/>
          <p:cNvSpPr>
            <a:spLocks noGrp="1"/>
          </p:cNvSpPr>
          <p:nvPr>
            <p:ph idx="1"/>
          </p:nvPr>
        </p:nvSpPr>
        <p:spPr>
          <a:xfrm>
            <a:off x="457200" y="1600201"/>
            <a:ext cx="8229600" cy="4379702"/>
          </a:xfrm>
        </p:spPr>
        <p:txBody>
          <a:bodyPr>
            <a:normAutofit lnSpcReduction="10000"/>
          </a:bodyPr>
          <a:lstStyle/>
          <a:p>
            <a:pPr marL="0" indent="0">
              <a:buNone/>
            </a:pPr>
            <a:r>
              <a:rPr lang="en-US" dirty="0" smtClean="0"/>
              <a:t>Big data: cultural, technological, scholarly phenomenon that rests on the interplay of </a:t>
            </a:r>
          </a:p>
          <a:p>
            <a:pPr lvl="1"/>
            <a:r>
              <a:rPr lang="en-US" i="1" dirty="0" smtClean="0"/>
              <a:t>Technology</a:t>
            </a:r>
            <a:r>
              <a:rPr lang="en-US" dirty="0" smtClean="0"/>
              <a:t> maximizing comp power and algorithmic accuracy</a:t>
            </a:r>
          </a:p>
          <a:p>
            <a:pPr lvl="1"/>
            <a:r>
              <a:rPr lang="en-US" i="1" dirty="0" smtClean="0"/>
              <a:t>Analysis </a:t>
            </a:r>
            <a:r>
              <a:rPr lang="en-US" dirty="0" smtClean="0"/>
              <a:t>drawing on large data sets to identify patterns to make economic, social, technical, legal claims</a:t>
            </a:r>
            <a:endParaRPr lang="en-US" i="1" dirty="0" smtClean="0"/>
          </a:p>
          <a:p>
            <a:pPr lvl="1"/>
            <a:r>
              <a:rPr lang="en-US" i="1" dirty="0" smtClean="0"/>
              <a:t>Mythology </a:t>
            </a:r>
            <a:r>
              <a:rPr lang="en-US" dirty="0" smtClean="0"/>
              <a:t>widespread belief that large data sets offer more intelligence, knowledge, truth, objectivity, accuracy</a:t>
            </a:r>
            <a:endParaRPr lang="en-US" i="1" dirty="0" smtClean="0"/>
          </a:p>
          <a:p>
            <a:endParaRPr lang="en-US" dirty="0" smtClean="0"/>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6" name="TextBox 5"/>
          <p:cNvSpPr txBox="1"/>
          <p:nvPr/>
        </p:nvSpPr>
        <p:spPr>
          <a:xfrm>
            <a:off x="2003432" y="6003680"/>
            <a:ext cx="6683368" cy="646331"/>
          </a:xfrm>
          <a:prstGeom prst="rect">
            <a:avLst/>
          </a:prstGeom>
          <a:noFill/>
        </p:spPr>
        <p:txBody>
          <a:bodyPr wrap="none" rtlCol="0">
            <a:spAutoFit/>
          </a:bodyPr>
          <a:lstStyle/>
          <a:p>
            <a:r>
              <a:rPr lang="en-US" dirty="0" err="1" smtClean="0"/>
              <a:t>danah</a:t>
            </a:r>
            <a:r>
              <a:rPr lang="en-US" dirty="0" smtClean="0"/>
              <a:t> </a:t>
            </a:r>
            <a:r>
              <a:rPr lang="en-US" dirty="0" err="1"/>
              <a:t>boyd</a:t>
            </a:r>
            <a:r>
              <a:rPr lang="en-US" dirty="0"/>
              <a:t> &amp; Kate Crawford (2012</a:t>
            </a:r>
            <a:r>
              <a:rPr lang="en-US" dirty="0" smtClean="0"/>
              <a:t>). “</a:t>
            </a:r>
            <a:r>
              <a:rPr lang="en-US" dirty="0" err="1" smtClean="0"/>
              <a:t>Critcal</a:t>
            </a:r>
            <a:r>
              <a:rPr lang="en-US" dirty="0" smtClean="0"/>
              <a:t>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1723138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smtClean="0"/>
              <a:t>Certainly OCR isn’t modeling?</a:t>
            </a:r>
            <a:endParaRPr lang="en-US" dirty="0"/>
          </a:p>
        </p:txBody>
      </p:sp>
      <p:pic>
        <p:nvPicPr>
          <p:cNvPr id="3" name="Content Placeholder 2"/>
          <p:cNvPicPr>
            <a:picLocks noGrp="1" noChangeAspect="1"/>
          </p:cNvPicPr>
          <p:nvPr>
            <p:ph idx="1"/>
          </p:nvPr>
        </p:nvPicPr>
        <p:blipFill>
          <a:blip r:embed="rId2"/>
          <a:srcRect t="13437" b="13437"/>
          <a:stretch>
            <a:fillRect/>
          </a:stretch>
        </p:blipFill>
        <p:spPr/>
      </p:pic>
    </p:spTree>
    <p:extLst>
      <p:ext uri="{BB962C8B-B14F-4D97-AF65-F5344CB8AC3E}">
        <p14:creationId xmlns:p14="http://schemas.microsoft.com/office/powerpoint/2010/main" val="16609730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p:txBody>
          <a:bodyPr/>
          <a:lstStyle/>
          <a:p>
            <a:r>
              <a:rPr lang="en-US" dirty="0" smtClean="0"/>
              <a:t>Not so easy to OCR</a:t>
            </a:r>
            <a:endParaRPr lang="en-US" dirty="0"/>
          </a:p>
        </p:txBody>
      </p:sp>
      <p:pic>
        <p:nvPicPr>
          <p:cNvPr id="5" name="Content Placeholder 4"/>
          <p:cNvPicPr>
            <a:picLocks noGrp="1" noChangeAspect="1"/>
          </p:cNvPicPr>
          <p:nvPr>
            <p:ph idx="1"/>
          </p:nvPr>
        </p:nvPicPr>
        <p:blipFill>
          <a:blip r:embed="rId2"/>
          <a:srcRect l="1667" r="1667"/>
          <a:stretch>
            <a:fillRect/>
          </a:stretch>
        </p:blipFill>
        <p:spPr/>
      </p:pic>
    </p:spTree>
    <p:extLst>
      <p:ext uri="{BB962C8B-B14F-4D97-AF65-F5344CB8AC3E}">
        <p14:creationId xmlns:p14="http://schemas.microsoft.com/office/powerpoint/2010/main" val="8340063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kind of data do you capture?</a:t>
            </a:r>
            <a:endParaRPr lang="en-US" dirty="0"/>
          </a:p>
        </p:txBody>
      </p:sp>
      <p:pic>
        <p:nvPicPr>
          <p:cNvPr id="4" name="Content Placeholder 3" descr="mobot31753000802824_0013.jpg">
            <a:hlinkClick r:id="rId2"/>
          </p:cNvPr>
          <p:cNvPicPr>
            <a:picLocks noGrp="1" noChangeAspect="1"/>
          </p:cNvPicPr>
          <p:nvPr>
            <p:ph idx="1"/>
          </p:nvPr>
        </p:nvPicPr>
        <p:blipFill>
          <a:blip r:embed="rId3">
            <a:extLst>
              <a:ext uri="{28A0092B-C50C-407E-A947-70E740481C1C}">
                <a14:useLocalDpi xmlns:a14="http://schemas.microsoft.com/office/drawing/2010/main" val="0"/>
              </a:ext>
            </a:extLst>
          </a:blip>
          <a:srcRect t="32784" b="32784"/>
          <a:stretch>
            <a:fillRect/>
          </a:stretch>
        </p:blipFill>
        <p:spPr>
          <a:xfrm>
            <a:off x="457200" y="1417638"/>
            <a:ext cx="8229600" cy="4525963"/>
          </a:xfrm>
        </p:spPr>
      </p:pic>
      <p:sp>
        <p:nvSpPr>
          <p:cNvPr id="5" name="TextBox 4"/>
          <p:cNvSpPr txBox="1"/>
          <p:nvPr/>
        </p:nvSpPr>
        <p:spPr>
          <a:xfrm>
            <a:off x="1587437" y="6222387"/>
            <a:ext cx="6190141" cy="369332"/>
          </a:xfrm>
          <a:prstGeom prst="rect">
            <a:avLst/>
          </a:prstGeom>
          <a:noFill/>
        </p:spPr>
        <p:txBody>
          <a:bodyPr wrap="none" rtlCol="0">
            <a:spAutoFit/>
          </a:bodyPr>
          <a:lstStyle/>
          <a:p>
            <a:r>
              <a:rPr lang="en-US" dirty="0" smtClean="0"/>
              <a:t>http://</a:t>
            </a:r>
            <a:r>
              <a:rPr lang="en-US" dirty="0" err="1" smtClean="0"/>
              <a:t>biodiversitylibrary.org</a:t>
            </a:r>
            <a:r>
              <a:rPr lang="en-US" dirty="0" smtClean="0"/>
              <a:t>/page/358022#page/13/mode/1up</a:t>
            </a:r>
            <a:endParaRPr lang="en-US" dirty="0"/>
          </a:p>
        </p:txBody>
      </p:sp>
    </p:spTree>
    <p:extLst>
      <p:ext uri="{BB962C8B-B14F-4D97-AF65-F5344CB8AC3E}">
        <p14:creationId xmlns:p14="http://schemas.microsoft.com/office/powerpoint/2010/main" val="5189268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Humanities </a:t>
            </a:r>
            <a:r>
              <a:rPr lang="en-US" dirty="0" smtClean="0"/>
              <a:t>data</a:t>
            </a:r>
            <a:r>
              <a:rPr lang="en-US" dirty="0" smtClean="0"/>
              <a:t>: </a:t>
            </a:r>
            <a:r>
              <a:rPr lang="en-US" dirty="0"/>
              <a:t>I</a:t>
            </a:r>
            <a:r>
              <a:rPr lang="en-US" dirty="0" smtClean="0"/>
              <a:t>t’s </a:t>
            </a:r>
            <a:r>
              <a:rPr lang="en-US" dirty="0" smtClean="0"/>
              <a:t>not so </a:t>
            </a:r>
            <a:r>
              <a:rPr lang="en-US" dirty="0" smtClean="0"/>
              <a:t>free.</a:t>
            </a:r>
            <a:endParaRPr lang="en-US" dirty="0"/>
          </a:p>
        </p:txBody>
      </p:sp>
      <p:sp>
        <p:nvSpPr>
          <p:cNvPr id="3" name="Content Placeholder 2"/>
          <p:cNvSpPr>
            <a:spLocks noGrp="1"/>
          </p:cNvSpPr>
          <p:nvPr>
            <p:ph idx="1"/>
          </p:nvPr>
        </p:nvSpPr>
        <p:spPr>
          <a:xfrm>
            <a:off x="457200" y="1417637"/>
            <a:ext cx="8229600" cy="4457069"/>
          </a:xfrm>
        </p:spPr>
        <p:txBody>
          <a:bodyPr>
            <a:normAutofit/>
          </a:bodyPr>
          <a:lstStyle/>
          <a:p>
            <a:pPr marL="514350" indent="-514350">
              <a:buFont typeface="+mj-lt"/>
              <a:buAutoNum type="arabicPeriod"/>
            </a:pPr>
            <a:r>
              <a:rPr lang="en-US" dirty="0" smtClean="0"/>
              <a:t>Copyright restrictions</a:t>
            </a:r>
            <a:endParaRPr lang="en-US" dirty="0" smtClean="0"/>
          </a:p>
          <a:p>
            <a:pPr marL="514350" indent="-514350">
              <a:buFont typeface="+mj-lt"/>
              <a:buAutoNum type="arabicPeriod"/>
            </a:pPr>
            <a:r>
              <a:rPr lang="en-US" dirty="0" smtClean="0"/>
              <a:t>We typically mine rather than create </a:t>
            </a:r>
            <a:r>
              <a:rPr lang="en-US" dirty="0" smtClean="0"/>
              <a:t>data.</a:t>
            </a:r>
            <a:endParaRPr lang="en-US" dirty="0" smtClean="0"/>
          </a:p>
          <a:p>
            <a:pPr marL="514350" indent="-514350">
              <a:buFont typeface="+mj-lt"/>
              <a:buAutoNum type="arabicPeriod"/>
            </a:pPr>
            <a:r>
              <a:rPr lang="en-US" dirty="0" smtClean="0"/>
              <a:t>Finding stuff to mine is </a:t>
            </a:r>
            <a:r>
              <a:rPr lang="en-US" dirty="0" smtClean="0"/>
              <a:t>hard.</a:t>
            </a:r>
            <a:endParaRPr lang="en-US" dirty="0" smtClean="0"/>
          </a:p>
          <a:p>
            <a:pPr marL="514350" indent="-514350">
              <a:buFont typeface="+mj-lt"/>
              <a:buAutoNum type="arabicPeriod"/>
            </a:pPr>
            <a:r>
              <a:rPr lang="en-US" dirty="0" smtClean="0"/>
              <a:t>We need help:</a:t>
            </a:r>
          </a:p>
          <a:p>
            <a:pPr marL="914400" lvl="1" indent="-514350">
              <a:buFont typeface="+mj-lt"/>
              <a:buAutoNum type="arabicPeriod"/>
            </a:pPr>
            <a:r>
              <a:rPr lang="en-US" dirty="0" smtClean="0"/>
              <a:t>navigating APIs and visualizing </a:t>
            </a:r>
            <a:r>
              <a:rPr lang="en-US" dirty="0" smtClean="0"/>
              <a:t>datasets </a:t>
            </a:r>
            <a:r>
              <a:rPr lang="en-US" dirty="0" smtClean="0"/>
              <a:t>on the fly</a:t>
            </a:r>
          </a:p>
          <a:p>
            <a:pPr marL="914400" lvl="1" indent="-514350">
              <a:buFont typeface="+mj-lt"/>
              <a:buAutoNum type="arabicPeriod"/>
            </a:pPr>
            <a:r>
              <a:rPr lang="en-US" dirty="0" smtClean="0"/>
              <a:t>with data modeling</a:t>
            </a:r>
          </a:p>
          <a:p>
            <a:pPr marL="914400" lvl="1" indent="-514350">
              <a:buFont typeface="+mj-lt"/>
              <a:buAutoNum type="arabicPeriod"/>
            </a:pPr>
            <a:r>
              <a:rPr lang="en-US" dirty="0" smtClean="0"/>
              <a:t>need new data specifications – the *way* data is structured is inadequate</a:t>
            </a:r>
            <a:endParaRPr lang="en-US" dirty="0"/>
          </a:p>
        </p:txBody>
      </p:sp>
      <p:sp>
        <p:nvSpPr>
          <p:cNvPr id="4" name="TextBox 3"/>
          <p:cNvSpPr txBox="1"/>
          <p:nvPr/>
        </p:nvSpPr>
        <p:spPr>
          <a:xfrm>
            <a:off x="1801482" y="6170467"/>
            <a:ext cx="6766321" cy="369332"/>
          </a:xfrm>
          <a:prstGeom prst="rect">
            <a:avLst/>
          </a:prstGeom>
          <a:noFill/>
        </p:spPr>
        <p:txBody>
          <a:bodyPr wrap="square" rtlCol="0">
            <a:spAutoFit/>
          </a:bodyPr>
          <a:lstStyle/>
          <a:p>
            <a:pPr algn="r"/>
            <a:r>
              <a:rPr lang="en-US" dirty="0" smtClean="0"/>
              <a:t>Posner 2015</a:t>
            </a:r>
            <a:r>
              <a:rPr lang="en-US" dirty="0" smtClean="0"/>
              <a:t>.</a:t>
            </a:r>
            <a:r>
              <a:rPr lang="en-US" dirty="0" smtClean="0"/>
              <a:t> </a:t>
            </a:r>
            <a:r>
              <a:rPr lang="en-US" dirty="0" smtClean="0"/>
              <a:t>Humanities Data: A Necessary </a:t>
            </a:r>
            <a:r>
              <a:rPr lang="en-US" dirty="0" smtClean="0"/>
              <a:t>Contradiction.</a:t>
            </a:r>
            <a:endParaRPr lang="en-US" dirty="0"/>
          </a:p>
        </p:txBody>
      </p:sp>
    </p:spTree>
    <p:extLst>
      <p:ext uri="{BB962C8B-B14F-4D97-AF65-F5344CB8AC3E}">
        <p14:creationId xmlns:p14="http://schemas.microsoft.com/office/powerpoint/2010/main" val="1465044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a:bodyPr>
          <a:lstStyle/>
          <a:p>
            <a:pPr marL="0" indent="0">
              <a:buNone/>
            </a:pPr>
            <a:r>
              <a:rPr lang="en-US" dirty="0" smtClean="0"/>
              <a:t>Big Data Changes the Definition of Knowledge</a:t>
            </a:r>
          </a:p>
          <a:p>
            <a:r>
              <a:rPr lang="en-US" dirty="0"/>
              <a:t>Reflects a computational turn in thought and research </a:t>
            </a:r>
          </a:p>
          <a:p>
            <a:r>
              <a:rPr lang="en-US" dirty="0"/>
              <a:t>Reflects a profound change in epistemology and ethics </a:t>
            </a:r>
            <a:endParaRPr lang="en-US" dirty="0" smtClean="0"/>
          </a:p>
          <a:p>
            <a:pPr lvl="1"/>
            <a:r>
              <a:rPr lang="en-US" dirty="0" smtClean="0"/>
              <a:t>Changes objects of study</a:t>
            </a:r>
          </a:p>
          <a:p>
            <a:pPr lvl="1"/>
            <a:r>
              <a:rPr lang="en-US" dirty="0" smtClean="0"/>
              <a:t>Changes tools of study</a:t>
            </a:r>
          </a:p>
          <a:p>
            <a:pPr lvl="1"/>
            <a:r>
              <a:rPr lang="en-US" dirty="0" smtClean="0"/>
              <a:t>Changes methods of knowing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6" name="TextBox 5"/>
          <p:cNvSpPr txBox="1"/>
          <p:nvPr/>
        </p:nvSpPr>
        <p:spPr>
          <a:xfrm>
            <a:off x="2003432" y="6003680"/>
            <a:ext cx="6683368" cy="646331"/>
          </a:xfrm>
          <a:prstGeom prst="rect">
            <a:avLst/>
          </a:prstGeom>
          <a:noFill/>
        </p:spPr>
        <p:txBody>
          <a:bodyPr wrap="none" rtlCol="0">
            <a:spAutoFit/>
          </a:bodyPr>
          <a:lstStyle/>
          <a:p>
            <a:r>
              <a:rPr lang="en-US" dirty="0" err="1" smtClean="0"/>
              <a:t>danah</a:t>
            </a:r>
            <a:r>
              <a:rPr lang="en-US" dirty="0" smtClean="0"/>
              <a:t> </a:t>
            </a:r>
            <a:r>
              <a:rPr lang="en-US" dirty="0" err="1"/>
              <a:t>boyd</a:t>
            </a:r>
            <a:r>
              <a:rPr lang="en-US" dirty="0"/>
              <a:t> &amp; Kate Crawford (2012</a:t>
            </a:r>
            <a:r>
              <a:rPr lang="en-US" dirty="0" smtClean="0"/>
              <a:t>). “</a:t>
            </a:r>
            <a:r>
              <a:rPr lang="en-US" dirty="0" err="1" smtClean="0"/>
              <a:t>Critcal</a:t>
            </a:r>
            <a:r>
              <a:rPr lang="en-US" dirty="0" smtClean="0"/>
              <a:t>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346739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92500"/>
          </a:bodyPr>
          <a:lstStyle/>
          <a:p>
            <a:pPr marL="0" indent="0">
              <a:buNone/>
            </a:pPr>
            <a:r>
              <a:rPr lang="en-US" dirty="0" smtClean="0"/>
              <a:t>Claims to objectivity and accuracy are misleading</a:t>
            </a:r>
          </a:p>
          <a:p>
            <a:r>
              <a:rPr lang="en-US" dirty="0" smtClean="0"/>
              <a:t>Made by subjects and based on situated and subjective observations and choices, each discipline has it’s own “data imagination” (</a:t>
            </a:r>
            <a:r>
              <a:rPr lang="en-US" dirty="0" err="1" smtClean="0"/>
              <a:t>Gitelman</a:t>
            </a:r>
            <a:r>
              <a:rPr lang="en-US" dirty="0" smtClean="0"/>
              <a:t>)</a:t>
            </a:r>
          </a:p>
          <a:p>
            <a:pPr lvl="1"/>
            <a:r>
              <a:rPr lang="en-US" dirty="0" smtClean="0"/>
              <a:t>What is included</a:t>
            </a:r>
          </a:p>
          <a:p>
            <a:pPr lvl="1"/>
            <a:r>
              <a:rPr lang="en-US" dirty="0" smtClean="0"/>
              <a:t>What is ignored</a:t>
            </a:r>
          </a:p>
          <a:p>
            <a:pPr lvl="1"/>
            <a:r>
              <a:rPr lang="en-US" dirty="0"/>
              <a:t>Data cleaning</a:t>
            </a:r>
          </a:p>
          <a:p>
            <a:pPr lvl="1"/>
            <a:r>
              <a:rPr lang="en-US" dirty="0" smtClean="0"/>
              <a:t>How it is structured</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2003432" y="6003680"/>
            <a:ext cx="6683368" cy="646331"/>
          </a:xfrm>
          <a:prstGeom prst="rect">
            <a:avLst/>
          </a:prstGeom>
          <a:noFill/>
        </p:spPr>
        <p:txBody>
          <a:bodyPr wrap="none" rtlCol="0">
            <a:spAutoFit/>
          </a:bodyPr>
          <a:lstStyle/>
          <a:p>
            <a:r>
              <a:rPr lang="en-US" dirty="0" err="1" smtClean="0"/>
              <a:t>danah</a:t>
            </a:r>
            <a:r>
              <a:rPr lang="en-US" dirty="0" smtClean="0"/>
              <a:t> </a:t>
            </a:r>
            <a:r>
              <a:rPr lang="en-US" dirty="0" err="1"/>
              <a:t>boyd</a:t>
            </a:r>
            <a:r>
              <a:rPr lang="en-US" dirty="0"/>
              <a:t> &amp; Kate Crawford (2012</a:t>
            </a:r>
            <a:r>
              <a:rPr lang="en-US" dirty="0" smtClean="0"/>
              <a:t>). “</a:t>
            </a:r>
            <a:r>
              <a:rPr lang="en-US" dirty="0" err="1" smtClean="0"/>
              <a:t>Critcal</a:t>
            </a:r>
            <a:r>
              <a:rPr lang="en-US" dirty="0" smtClean="0"/>
              <a:t>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2541635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481173" y="469953"/>
            <a:ext cx="8229600" cy="1143000"/>
          </a:xfrm>
        </p:spPr>
        <p:txBody>
          <a:bodyPr/>
          <a:lstStyle/>
          <a:p>
            <a:pPr eaLnBrk="1" hangingPunct="1"/>
            <a:r>
              <a:rPr lang="en-US" dirty="0" smtClean="0">
                <a:latin typeface="Calibri" charset="0"/>
                <a:ea typeface="MS PGothic" charset="0"/>
              </a:rPr>
              <a:t>Example: </a:t>
            </a:r>
            <a:r>
              <a:rPr lang="en-US" dirty="0" err="1" smtClean="0">
                <a:latin typeface="Calibri" charset="0"/>
                <a:ea typeface="MS PGothic" charset="0"/>
              </a:rPr>
              <a:t>HathiTrust</a:t>
            </a:r>
            <a:r>
              <a:rPr lang="en-US" dirty="0" smtClean="0">
                <a:latin typeface="Calibri" charset="0"/>
                <a:ea typeface="MS PGothic" charset="0"/>
              </a:rPr>
              <a:t> Digital Library</a:t>
            </a:r>
            <a:endParaRPr lang="en-US" dirty="0">
              <a:latin typeface="Calibri" charset="0"/>
              <a:ea typeface="MS PGothic" charset="0"/>
            </a:endParaRPr>
          </a:p>
        </p:txBody>
      </p:sp>
      <p:sp>
        <p:nvSpPr>
          <p:cNvPr id="3" name="Content Placeholder 2"/>
          <p:cNvSpPr>
            <a:spLocks noGrp="1"/>
          </p:cNvSpPr>
          <p:nvPr>
            <p:ph idx="1"/>
          </p:nvPr>
        </p:nvSpPr>
        <p:spPr>
          <a:xfrm>
            <a:off x="266700" y="1676400"/>
            <a:ext cx="8686800" cy="1134457"/>
          </a:xfrm>
        </p:spPr>
        <p:txBody>
          <a:bodyPr rtlCol="0">
            <a:normAutofit/>
          </a:bodyPr>
          <a:lstStyle/>
          <a:p>
            <a:pPr marL="0" indent="0" algn="ctr" eaLnBrk="1" fontAlgn="auto" hangingPunct="1">
              <a:spcAft>
                <a:spcPts val="0"/>
              </a:spcAft>
              <a:buNone/>
              <a:defRPr/>
            </a:pPr>
            <a:r>
              <a:rPr lang="en-US" sz="2800" dirty="0" smtClean="0">
                <a:ea typeface="+mn-ea"/>
                <a:cs typeface="+mn-cs"/>
              </a:rPr>
              <a:t>13+ million volumes</a:t>
            </a:r>
            <a:r>
              <a:rPr lang="en-US" sz="2800" dirty="0">
                <a:ea typeface="+mn-ea"/>
                <a:cs typeface="+mn-cs"/>
              </a:rPr>
              <a:t> </a:t>
            </a:r>
            <a:r>
              <a:rPr lang="en-US" sz="2800" dirty="0" smtClean="0">
                <a:solidFill>
                  <a:schemeClr val="accent5">
                    <a:lumMod val="75000"/>
                  </a:schemeClr>
                </a:solidFill>
                <a:ea typeface="+mn-ea"/>
                <a:cs typeface="+mn-cs"/>
              </a:rPr>
              <a:t>|</a:t>
            </a:r>
            <a:r>
              <a:rPr lang="en-US" sz="2800" dirty="0" smtClean="0">
                <a:ea typeface="+mn-ea"/>
                <a:cs typeface="+mn-cs"/>
              </a:rPr>
              <a:t> 5+ million </a:t>
            </a:r>
            <a:r>
              <a:rPr lang="en-US" sz="2800" dirty="0">
                <a:ea typeface="+mn-ea"/>
                <a:cs typeface="+mn-cs"/>
              </a:rPr>
              <a:t>book </a:t>
            </a:r>
            <a:r>
              <a:rPr lang="en-US" sz="2800" dirty="0" smtClean="0">
                <a:ea typeface="+mn-ea"/>
                <a:cs typeface="+mn-cs"/>
              </a:rPr>
              <a:t>titles </a:t>
            </a:r>
            <a:r>
              <a:rPr lang="en-US" sz="2800" dirty="0" smtClean="0">
                <a:solidFill>
                  <a:schemeClr val="accent5">
                    <a:lumMod val="75000"/>
                  </a:schemeClr>
                </a:solidFill>
                <a:ea typeface="+mn-ea"/>
                <a:cs typeface="+mn-cs"/>
              </a:rPr>
              <a:t>|</a:t>
            </a:r>
            <a:r>
              <a:rPr lang="en-US" sz="2800" dirty="0" smtClean="0">
                <a:ea typeface="+mn-ea"/>
                <a:cs typeface="+mn-cs"/>
              </a:rPr>
              <a:t> </a:t>
            </a:r>
          </a:p>
          <a:p>
            <a:pPr marL="0" indent="0" algn="ctr" eaLnBrk="1" fontAlgn="auto" hangingPunct="1">
              <a:spcAft>
                <a:spcPts val="0"/>
              </a:spcAft>
              <a:buNone/>
              <a:defRPr/>
            </a:pPr>
            <a:r>
              <a:rPr lang="en-US" sz="2800" dirty="0" smtClean="0">
                <a:ea typeface="+mn-ea"/>
                <a:cs typeface="+mn-cs"/>
              </a:rPr>
              <a:t>29k </a:t>
            </a:r>
            <a:r>
              <a:rPr lang="en-US" sz="2800" dirty="0">
                <a:ea typeface="+mn-ea"/>
                <a:cs typeface="+mn-cs"/>
              </a:rPr>
              <a:t>serial </a:t>
            </a:r>
            <a:r>
              <a:rPr lang="en-US" sz="2800" dirty="0" smtClean="0">
                <a:ea typeface="+mn-ea"/>
                <a:cs typeface="+mn-cs"/>
              </a:rPr>
              <a:t>titles </a:t>
            </a:r>
            <a:r>
              <a:rPr lang="en-US" sz="2800" dirty="0" smtClean="0">
                <a:solidFill>
                  <a:schemeClr val="accent5">
                    <a:lumMod val="75000"/>
                  </a:schemeClr>
                </a:solidFill>
                <a:ea typeface="+mn-ea"/>
                <a:cs typeface="+mn-cs"/>
              </a:rPr>
              <a:t>|</a:t>
            </a:r>
            <a:r>
              <a:rPr lang="en-US" sz="2800" dirty="0" smtClean="0">
                <a:ea typeface="+mn-ea"/>
                <a:cs typeface="+mn-cs"/>
              </a:rPr>
              <a:t> 3+ billion pages</a:t>
            </a:r>
            <a:endParaRPr lang="en-US" dirty="0" smtClean="0">
              <a:ea typeface="+mn-ea"/>
              <a:cs typeface="+mn-cs"/>
            </a:endParaRPr>
          </a:p>
        </p:txBody>
      </p:sp>
      <p:sp>
        <p:nvSpPr>
          <p:cNvPr id="10" name="Content Placeholder 2"/>
          <p:cNvSpPr txBox="1">
            <a:spLocks/>
          </p:cNvSpPr>
          <p:nvPr/>
        </p:nvSpPr>
        <p:spPr bwMode="auto">
          <a:xfrm>
            <a:off x="6096000" y="3352800"/>
            <a:ext cx="2514600" cy="228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rtlCol="0" anchor="t" anchorCtr="0" compatLnSpc="1">
            <a:prstTxWarp prst="textNoShape">
              <a:avLst/>
            </a:prstTxWarp>
            <a:noAutofit/>
          </a:bodyPr>
          <a:lstStyle>
            <a:lvl1pPr marL="342900" indent="-342900" algn="l" rtl="0" eaLnBrk="0" fontAlgn="base" hangingPunct="0">
              <a:spcBef>
                <a:spcPct val="20000"/>
              </a:spcBef>
              <a:spcAft>
                <a:spcPct val="0"/>
              </a:spcAft>
              <a:buFont typeface="Arial" charset="0"/>
              <a:buChar char="•"/>
              <a:defRPr sz="3200" kern="1200">
                <a:solidFill>
                  <a:schemeClr val="tx1">
                    <a:lumMod val="75000"/>
                    <a:lumOff val="25000"/>
                  </a:schemeClr>
                </a:solidFill>
                <a:latin typeface="+mn-lt"/>
                <a:ea typeface="MS PGothic" pitchFamily="34" charset="-128"/>
                <a:cs typeface="MS PGothic" charset="0"/>
              </a:defRPr>
            </a:lvl1pPr>
            <a:lvl2pPr marL="742950" indent="-285750" algn="l" rtl="0" eaLnBrk="0" fontAlgn="base" hangingPunct="0">
              <a:spcBef>
                <a:spcPct val="20000"/>
              </a:spcBef>
              <a:spcAft>
                <a:spcPct val="0"/>
              </a:spcAft>
              <a:buFont typeface="Arial" charset="0"/>
              <a:buChar char="–"/>
              <a:defRPr sz="2800" kern="1200">
                <a:solidFill>
                  <a:schemeClr val="tx1">
                    <a:lumMod val="75000"/>
                    <a:lumOff val="25000"/>
                  </a:schemeClr>
                </a:solidFill>
                <a:latin typeface="+mn-lt"/>
                <a:ea typeface="MS PGothic" pitchFamily="34" charset="-128"/>
                <a:cs typeface="MS PGothic" charset="0"/>
              </a:defRPr>
            </a:lvl2pPr>
            <a:lvl3pPr marL="1143000" indent="-228600" algn="l" rtl="0" eaLnBrk="0" fontAlgn="base" hangingPunct="0">
              <a:spcBef>
                <a:spcPct val="20000"/>
              </a:spcBef>
              <a:spcAft>
                <a:spcPct val="0"/>
              </a:spcAft>
              <a:buFont typeface="Arial" charset="0"/>
              <a:buChar char="•"/>
              <a:defRPr sz="2400" kern="1200">
                <a:solidFill>
                  <a:schemeClr val="tx1">
                    <a:lumMod val="75000"/>
                    <a:lumOff val="25000"/>
                  </a:schemeClr>
                </a:solidFill>
                <a:latin typeface="+mn-lt"/>
                <a:ea typeface="MS PGothic" pitchFamily="34" charset="-128"/>
                <a:cs typeface="MS PGothic" charset="0"/>
              </a:defRPr>
            </a:lvl3pPr>
            <a:lvl4pPr marL="1600200" indent="-228600" algn="l" rtl="0" eaLnBrk="0" fontAlgn="base" hangingPunct="0">
              <a:spcBef>
                <a:spcPct val="20000"/>
              </a:spcBef>
              <a:spcAft>
                <a:spcPct val="0"/>
              </a:spcAft>
              <a:buFont typeface="Arial" charset="0"/>
              <a:buChar char="–"/>
              <a:defRPr sz="2000" kern="1200">
                <a:solidFill>
                  <a:schemeClr val="tx1">
                    <a:lumMod val="75000"/>
                    <a:lumOff val="25000"/>
                  </a:schemeClr>
                </a:solidFill>
                <a:latin typeface="+mn-lt"/>
                <a:ea typeface="MS PGothic" pitchFamily="34" charset="-128"/>
                <a:cs typeface="MS PGothic" charset="0"/>
              </a:defRPr>
            </a:lvl4pPr>
            <a:lvl5pPr marL="2057400" indent="-228600" algn="l" rtl="0" eaLnBrk="0" fontAlgn="base" hangingPunct="0">
              <a:spcBef>
                <a:spcPct val="20000"/>
              </a:spcBef>
              <a:spcAft>
                <a:spcPct val="0"/>
              </a:spcAft>
              <a:buFont typeface="Arial" charset="0"/>
              <a:buChar char="»"/>
              <a:defRPr sz="2000" kern="1200">
                <a:solidFill>
                  <a:schemeClr val="tx1">
                    <a:lumMod val="75000"/>
                    <a:lumOff val="25000"/>
                  </a:schemeClr>
                </a:solidFill>
                <a:latin typeface="+mn-lt"/>
                <a:ea typeface="MS PGothic" pitchFamily="34" charset="-128"/>
                <a:cs typeface="MS PGothic"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eaLnBrk="1" fontAlgn="auto" hangingPunct="1">
              <a:spcAft>
                <a:spcPts val="0"/>
              </a:spcAft>
              <a:buFont typeface="Arial" charset="0"/>
              <a:buNone/>
              <a:defRPr/>
            </a:pPr>
            <a:r>
              <a:rPr lang="en-US" sz="2800" dirty="0" smtClean="0">
                <a:solidFill>
                  <a:prstClr val="black">
                    <a:lumMod val="75000"/>
                    <a:lumOff val="25000"/>
                  </a:prstClr>
                </a:solidFill>
                <a:cs typeface="+mn-cs"/>
              </a:rPr>
              <a:t>Around 50% of volumes are in English </a:t>
            </a:r>
            <a:r>
              <a:rPr lang="en-US" sz="2800" dirty="0" smtClean="0">
                <a:solidFill>
                  <a:srgbClr val="4BACC6">
                    <a:lumMod val="75000"/>
                  </a:srgbClr>
                </a:solidFill>
                <a:cs typeface="+mn-cs"/>
              </a:rPr>
              <a:t>|</a:t>
            </a:r>
            <a:r>
              <a:rPr lang="en-US" sz="2800" dirty="0" smtClean="0">
                <a:solidFill>
                  <a:prstClr val="black">
                    <a:lumMod val="75000"/>
                    <a:lumOff val="25000"/>
                  </a:prstClr>
                </a:solidFill>
                <a:cs typeface="+mn-cs"/>
              </a:rPr>
              <a:t> Many other languages included as well</a:t>
            </a:r>
          </a:p>
        </p:txBody>
      </p:sp>
      <p:graphicFrame>
        <p:nvGraphicFramePr>
          <p:cNvPr id="11" name="Chart 10"/>
          <p:cNvGraphicFramePr/>
          <p:nvPr>
            <p:extLst>
              <p:ext uri="{D42A27DB-BD31-4B8C-83A1-F6EECF244321}">
                <p14:modId xmlns:p14="http://schemas.microsoft.com/office/powerpoint/2010/main" val="3911393880"/>
              </p:ext>
            </p:extLst>
          </p:nvPr>
        </p:nvGraphicFramePr>
        <p:xfrm>
          <a:off x="481173" y="3124200"/>
          <a:ext cx="5410200" cy="2971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80749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5375" y="1816100"/>
            <a:ext cx="7010400" cy="4673600"/>
          </a:xfrm>
          <a:prstGeom prst="rect">
            <a:avLst/>
          </a:prstGeom>
        </p:spPr>
      </p:pic>
      <p:sp>
        <p:nvSpPr>
          <p:cNvPr id="3" name="Oval 2"/>
          <p:cNvSpPr/>
          <p:nvPr/>
        </p:nvSpPr>
        <p:spPr>
          <a:xfrm>
            <a:off x="4752975" y="3060700"/>
            <a:ext cx="3352800" cy="3429000"/>
          </a:xfrm>
          <a:prstGeom prst="ellipse">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a:spLocks noGrp="1"/>
          </p:cNvSpPr>
          <p:nvPr>
            <p:ph type="title"/>
          </p:nvPr>
        </p:nvSpPr>
        <p:spPr/>
        <p:txBody>
          <a:bodyPr/>
          <a:lstStyle/>
          <a:p>
            <a:r>
              <a:rPr lang="en-US" dirty="0" smtClean="0"/>
              <a:t>HathiTrust</a:t>
            </a:r>
            <a:endParaRPr lang="en-US" dirty="0"/>
          </a:p>
        </p:txBody>
      </p:sp>
    </p:spTree>
    <p:extLst>
      <p:ext uri="{BB962C8B-B14F-4D97-AF65-F5344CB8AC3E}">
        <p14:creationId xmlns:p14="http://schemas.microsoft.com/office/powerpoint/2010/main" val="38263296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extBox 4"/>
          <p:cNvSpPr txBox="1"/>
          <p:nvPr/>
        </p:nvSpPr>
        <p:spPr>
          <a:xfrm>
            <a:off x="533400" y="1904999"/>
            <a:ext cx="4572000"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chemeClr val="bg1"/>
                </a:solidFill>
              </a:rPr>
              <a:t>Digitized text </a:t>
            </a:r>
          </a:p>
        </p:txBody>
      </p:sp>
      <p:sp>
        <p:nvSpPr>
          <p:cNvPr id="8" name="TextBox 7"/>
          <p:cNvSpPr txBox="1"/>
          <p:nvPr/>
        </p:nvSpPr>
        <p:spPr>
          <a:xfrm>
            <a:off x="550951" y="3738027"/>
            <a:ext cx="4557445"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rgbClr val="000000"/>
                </a:solidFill>
              </a:rPr>
              <a:t>Computational methods</a:t>
            </a:r>
          </a:p>
        </p:txBody>
      </p:sp>
      <p:sp>
        <p:nvSpPr>
          <p:cNvPr id="9" name="TextBox 8"/>
          <p:cNvSpPr txBox="1"/>
          <p:nvPr/>
        </p:nvSpPr>
        <p:spPr>
          <a:xfrm>
            <a:off x="568503" y="5715000"/>
            <a:ext cx="4522342" cy="523220"/>
          </a:xfrm>
          <a:prstGeom prst="rect">
            <a:avLst/>
          </a:prstGeom>
          <a:solidFill>
            <a:schemeClr val="accent5">
              <a:lumMod val="20000"/>
              <a:lumOff val="80000"/>
            </a:schemeClr>
          </a:solidFill>
          <a:ln>
            <a:solidFill>
              <a:schemeClr val="accent5">
                <a:lumMod val="50000"/>
              </a:schemeClr>
            </a:solidFill>
          </a:ln>
        </p:spPr>
        <p:txBody>
          <a:bodyPr wrap="square" rtlCol="0">
            <a:spAutoFit/>
          </a:bodyPr>
          <a:lstStyle/>
          <a:p>
            <a:pPr algn="ctr"/>
            <a:r>
              <a:rPr lang="en-US" sz="2800" dirty="0" smtClean="0">
                <a:solidFill>
                  <a:srgbClr val="000000"/>
                </a:solidFill>
              </a:rPr>
              <a:t>Analysis</a:t>
            </a:r>
            <a:endParaRPr lang="en-US" sz="2800" dirty="0">
              <a:solidFill>
                <a:srgbClr val="000000"/>
              </a:solidFill>
            </a:endParaRPr>
          </a:p>
        </p:txBody>
      </p:sp>
      <p:pic>
        <p:nvPicPr>
          <p:cNvPr id="68" name="Picture 67"/>
          <p:cNvPicPr>
            <a:picLocks noChangeAspect="1"/>
          </p:cNvPicPr>
          <p:nvPr/>
        </p:nvPicPr>
        <p:blipFill>
          <a:blip r:embed="rId3"/>
          <a:stretch>
            <a:fillRect/>
          </a:stretch>
        </p:blipFill>
        <p:spPr>
          <a:xfrm>
            <a:off x="2590800" y="2638576"/>
            <a:ext cx="456570" cy="1229379"/>
          </a:xfrm>
          <a:prstGeom prst="rect">
            <a:avLst/>
          </a:prstGeom>
        </p:spPr>
      </p:pic>
      <p:pic>
        <p:nvPicPr>
          <p:cNvPr id="13" name="Picture 12"/>
          <p:cNvPicPr>
            <a:picLocks noChangeAspect="1"/>
          </p:cNvPicPr>
          <p:nvPr/>
        </p:nvPicPr>
        <p:blipFill>
          <a:blip r:embed="rId3"/>
          <a:stretch>
            <a:fillRect/>
          </a:stretch>
        </p:blipFill>
        <p:spPr>
          <a:xfrm>
            <a:off x="2590800" y="4566047"/>
            <a:ext cx="456570" cy="1229379"/>
          </a:xfrm>
          <a:prstGeom prst="rect">
            <a:avLst/>
          </a:prstGeom>
        </p:spPr>
      </p:pic>
      <p:sp>
        <p:nvSpPr>
          <p:cNvPr id="10" name="TextBox 9"/>
          <p:cNvSpPr txBox="1"/>
          <p:nvPr/>
        </p:nvSpPr>
        <p:spPr>
          <a:xfrm>
            <a:off x="6400800" y="2638576"/>
            <a:ext cx="2133600" cy="707886"/>
          </a:xfrm>
          <a:prstGeom prst="rect">
            <a:avLst/>
          </a:prstGeom>
          <a:solidFill>
            <a:schemeClr val="accent6">
              <a:lumMod val="20000"/>
              <a:lumOff val="80000"/>
            </a:schemeClr>
          </a:solidFill>
          <a:ln>
            <a:solidFill>
              <a:schemeClr val="accent6">
                <a:lumMod val="75000"/>
              </a:schemeClr>
            </a:solidFill>
          </a:ln>
        </p:spPr>
        <p:txBody>
          <a:bodyPr wrap="square" rtlCol="0">
            <a:spAutoFit/>
          </a:bodyPr>
          <a:lstStyle/>
          <a:p>
            <a:pPr algn="ctr"/>
            <a:r>
              <a:rPr lang="en-US" sz="2000" b="1" dirty="0" err="1" smtClean="0">
                <a:solidFill>
                  <a:srgbClr val="000000"/>
                </a:solidFill>
              </a:rPr>
              <a:t>HathiTrust</a:t>
            </a:r>
            <a:r>
              <a:rPr lang="en-US" sz="2000" b="1" dirty="0" smtClean="0">
                <a:solidFill>
                  <a:srgbClr val="000000"/>
                </a:solidFill>
              </a:rPr>
              <a:t> Research Center</a:t>
            </a:r>
            <a:endParaRPr lang="en-US" sz="2000" b="1" dirty="0">
              <a:solidFill>
                <a:srgbClr val="000000"/>
              </a:solidFill>
            </a:endParaRPr>
          </a:p>
        </p:txBody>
      </p:sp>
      <p:cxnSp>
        <p:nvCxnSpPr>
          <p:cNvPr id="11" name="Elbow Connector 10"/>
          <p:cNvCxnSpPr/>
          <p:nvPr/>
        </p:nvCxnSpPr>
        <p:spPr>
          <a:xfrm rot="16200000" flipV="1">
            <a:off x="6164625" y="1183584"/>
            <a:ext cx="319950" cy="2286000"/>
          </a:xfrm>
          <a:prstGeom prst="bentConnector2">
            <a:avLst/>
          </a:prstGeom>
          <a:ln w="34925">
            <a:solidFill>
              <a:schemeClr val="accent6">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11"/>
          <p:cNvCxnSpPr/>
          <p:nvPr/>
        </p:nvCxnSpPr>
        <p:spPr>
          <a:xfrm rot="10800000" flipV="1">
            <a:off x="5181600" y="3493568"/>
            <a:ext cx="2286000" cy="468832"/>
          </a:xfrm>
          <a:prstGeom prst="bentConnector3">
            <a:avLst>
              <a:gd name="adj1" fmla="val -87"/>
            </a:avLst>
          </a:prstGeom>
          <a:ln w="34925">
            <a:solidFill>
              <a:schemeClr val="accent6">
                <a:lumMod val="75000"/>
              </a:schemeClr>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829299" y="1829925"/>
            <a:ext cx="990600" cy="369332"/>
          </a:xfrm>
          <a:prstGeom prst="rect">
            <a:avLst/>
          </a:prstGeom>
          <a:noFill/>
        </p:spPr>
        <p:txBody>
          <a:bodyPr wrap="square" rtlCol="0">
            <a:spAutoFit/>
          </a:bodyPr>
          <a:lstStyle/>
          <a:p>
            <a:r>
              <a:rPr lang="en-US" dirty="0">
                <a:solidFill>
                  <a:schemeClr val="tx1">
                    <a:lumMod val="75000"/>
                    <a:lumOff val="25000"/>
                  </a:schemeClr>
                </a:solidFill>
              </a:rPr>
              <a:t>a</a:t>
            </a:r>
            <a:r>
              <a:rPr lang="en-US" dirty="0" smtClean="0">
                <a:solidFill>
                  <a:schemeClr val="tx1">
                    <a:lumMod val="75000"/>
                    <a:lumOff val="25000"/>
                  </a:schemeClr>
                </a:solidFill>
              </a:rPr>
              <a:t>t scale</a:t>
            </a:r>
            <a:endParaRPr lang="en-US" dirty="0">
              <a:solidFill>
                <a:schemeClr val="tx1">
                  <a:lumMod val="75000"/>
                  <a:lumOff val="25000"/>
                </a:schemeClr>
              </a:solidFill>
            </a:endParaRPr>
          </a:p>
        </p:txBody>
      </p:sp>
      <p:sp>
        <p:nvSpPr>
          <p:cNvPr id="2" name="Title 1"/>
          <p:cNvSpPr>
            <a:spLocks noGrp="1"/>
          </p:cNvSpPr>
          <p:nvPr>
            <p:ph type="title"/>
          </p:nvPr>
        </p:nvSpPr>
        <p:spPr/>
        <p:txBody>
          <a:bodyPr/>
          <a:lstStyle/>
          <a:p>
            <a:endParaRPr lang="en-US"/>
          </a:p>
        </p:txBody>
      </p:sp>
      <p:sp>
        <p:nvSpPr>
          <p:cNvPr id="16"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lumMod val="75000"/>
                    <a:lumOff val="25000"/>
                  </a:schemeClr>
                </a:solidFill>
                <a:latin typeface="+mj-lt"/>
                <a:ea typeface="+mj-ea"/>
                <a:cs typeface="+mj-cs"/>
              </a:defRPr>
            </a:lvl1pPr>
          </a:lstStyle>
          <a:p>
            <a:r>
              <a:rPr lang="en-US" smtClean="0"/>
              <a:t>HathiTrust</a:t>
            </a:r>
            <a:endParaRPr lang="en-US" dirty="0"/>
          </a:p>
        </p:txBody>
      </p:sp>
    </p:spTree>
    <p:extLst>
      <p:ext uri="{BB962C8B-B14F-4D97-AF65-F5344CB8AC3E}">
        <p14:creationId xmlns:p14="http://schemas.microsoft.com/office/powerpoint/2010/main" val="30513731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087169"/>
            <a:ext cx="8229600" cy="2303816"/>
          </a:xfrm>
        </p:spPr>
        <p:txBody>
          <a:bodyPr>
            <a:normAutofit/>
          </a:bodyPr>
          <a:lstStyle/>
          <a:p>
            <a:pPr marL="0" indent="0">
              <a:buNone/>
            </a:pPr>
            <a:r>
              <a:rPr lang="en-US" dirty="0" smtClean="0"/>
              <a:t>“For </a:t>
            </a:r>
            <a:r>
              <a:rPr lang="en-US" dirty="0"/>
              <a:t>the moment and the foreseeable </a:t>
            </a:r>
            <a:r>
              <a:rPr lang="en-US" dirty="0" smtClean="0"/>
              <a:t>future</a:t>
            </a:r>
            <a:r>
              <a:rPr lang="en-US" dirty="0"/>
              <a:t> </a:t>
            </a:r>
            <a:r>
              <a:rPr lang="en-US" dirty="0" smtClean="0"/>
              <a:t>. . . computers </a:t>
            </a:r>
            <a:r>
              <a:rPr lang="en-US" dirty="0"/>
              <a:t>are essentially modeling machines, not knowledge </a:t>
            </a:r>
            <a:r>
              <a:rPr lang="en-US" dirty="0" smtClean="0"/>
              <a:t>jukeboxes</a:t>
            </a:r>
            <a:r>
              <a:rPr lang="en-US" dirty="0"/>
              <a:t> </a:t>
            </a:r>
            <a:r>
              <a:rPr lang="en-US" dirty="0" smtClean="0"/>
              <a:t>. . </a:t>
            </a:r>
            <a:r>
              <a:rPr lang="en-US" dirty="0" smtClean="0"/>
              <a:t>.”</a:t>
            </a:r>
            <a:endParaRPr lang="en-US" dirty="0" smtClean="0"/>
          </a:p>
        </p:txBody>
      </p:sp>
      <p:sp>
        <p:nvSpPr>
          <p:cNvPr id="5" name="TextBox 4"/>
          <p:cNvSpPr txBox="1"/>
          <p:nvPr/>
        </p:nvSpPr>
        <p:spPr>
          <a:xfrm>
            <a:off x="1113692" y="4390984"/>
            <a:ext cx="7751481" cy="738664"/>
          </a:xfrm>
          <a:prstGeom prst="rect">
            <a:avLst/>
          </a:prstGeom>
          <a:noFill/>
        </p:spPr>
        <p:txBody>
          <a:bodyPr wrap="none" rtlCol="0">
            <a:spAutoFit/>
          </a:bodyPr>
          <a:lstStyle/>
          <a:p>
            <a:pPr marL="0" lvl="1"/>
            <a:r>
              <a:rPr lang="en-US" sz="2400" dirty="0" smtClean="0"/>
              <a:t>McCarty (2007). </a:t>
            </a:r>
            <a:r>
              <a:rPr lang="en-US" sz="2400" dirty="0" smtClean="0"/>
              <a:t>“Modeling: A study in words and Meanings”</a:t>
            </a:r>
          </a:p>
          <a:p>
            <a:endParaRPr lang="en-US" dirty="0"/>
          </a:p>
        </p:txBody>
      </p:sp>
    </p:spTree>
    <p:extLst>
      <p:ext uri="{BB962C8B-B14F-4D97-AF65-F5344CB8AC3E}">
        <p14:creationId xmlns:p14="http://schemas.microsoft.com/office/powerpoint/2010/main" val="92355589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1"/>
            <a:ext cx="8229600" cy="1143000"/>
          </a:xfrm>
        </p:spPr>
        <p:txBody>
          <a:bodyPr>
            <a:normAutofit fontScale="90000"/>
          </a:bodyPr>
          <a:lstStyle/>
          <a:p>
            <a:r>
              <a:rPr lang="en-US" dirty="0" smtClean="0"/>
              <a:t>HTRC Algorithms …make more Data? </a:t>
            </a:r>
            <a:endParaRPr lang="en-US" dirty="0"/>
          </a:p>
        </p:txBody>
      </p:sp>
      <p:sp>
        <p:nvSpPr>
          <p:cNvPr id="5" name="Content Placeholder 4"/>
          <p:cNvSpPr>
            <a:spLocks noGrp="1"/>
          </p:cNvSpPr>
          <p:nvPr>
            <p:ph idx="1"/>
          </p:nvPr>
        </p:nvSpPr>
        <p:spPr>
          <a:xfrm>
            <a:off x="457200" y="1600202"/>
            <a:ext cx="8229600" cy="2947898"/>
          </a:xfrm>
        </p:spPr>
        <p:txBody>
          <a:bodyPr/>
          <a:lstStyle/>
          <a:p>
            <a:pPr marL="0" indent="0">
              <a:buNone/>
            </a:pPr>
            <a:endParaRPr lang="en-US" dirty="0"/>
          </a:p>
        </p:txBody>
      </p:sp>
      <p:sp>
        <p:nvSpPr>
          <p:cNvPr id="4" name="TextBox 3"/>
          <p:cNvSpPr txBox="1"/>
          <p:nvPr/>
        </p:nvSpPr>
        <p:spPr>
          <a:xfrm>
            <a:off x="152400" y="2070093"/>
            <a:ext cx="8839200" cy="5262979"/>
          </a:xfrm>
          <a:prstGeom prst="rect">
            <a:avLst/>
          </a:prstGeom>
          <a:noFill/>
        </p:spPr>
        <p:txBody>
          <a:bodyPr wrap="square" numCol="2" rtlCol="0">
            <a:spAutoFit/>
          </a:bodyPr>
          <a:lstStyle/>
          <a:p>
            <a:pPr marL="914400" lvl="1" indent="-514350">
              <a:buFont typeface="+mj-lt"/>
              <a:buAutoNum type="arabicPeriod"/>
            </a:pPr>
            <a:r>
              <a:rPr lang="en-US" sz="2400" dirty="0"/>
              <a:t>Extracted Features </a:t>
            </a:r>
            <a:r>
              <a:rPr lang="en-US" sz="2400" dirty="0" err="1"/>
              <a:t>Rsync</a:t>
            </a:r>
            <a:r>
              <a:rPr lang="en-US" sz="2400" dirty="0"/>
              <a:t> Script Generator</a:t>
            </a:r>
          </a:p>
          <a:p>
            <a:pPr marL="914400" lvl="1" indent="-514350">
              <a:buFont typeface="+mj-lt"/>
              <a:buAutoNum type="arabicPeriod"/>
            </a:pPr>
            <a:r>
              <a:rPr lang="en-US" sz="2400" dirty="0" smtClean="0"/>
              <a:t>MARC </a:t>
            </a:r>
            <a:r>
              <a:rPr lang="en-US" sz="2400" dirty="0"/>
              <a:t>Downloader</a:t>
            </a:r>
          </a:p>
          <a:p>
            <a:pPr marL="914400" lvl="1" indent="-514350">
              <a:buFont typeface="+mj-lt"/>
              <a:buAutoNum type="arabicPeriod"/>
            </a:pPr>
            <a:r>
              <a:rPr lang="en-US" sz="2400" dirty="0" err="1"/>
              <a:t>Meandre</a:t>
            </a:r>
            <a:r>
              <a:rPr lang="en-US" sz="2400" dirty="0"/>
              <a:t> Classification Naive Bayes</a:t>
            </a:r>
          </a:p>
          <a:p>
            <a:pPr marL="914400" lvl="1" indent="-514350">
              <a:buFont typeface="+mj-lt"/>
              <a:buAutoNum type="arabicPeriod"/>
            </a:pPr>
            <a:r>
              <a:rPr lang="en-US" sz="2400" dirty="0" err="1"/>
              <a:t>Meandre</a:t>
            </a:r>
            <a:r>
              <a:rPr lang="en-US" sz="2400" dirty="0"/>
              <a:t> Dunning Log-Likelihood to Tag Cloud</a:t>
            </a:r>
          </a:p>
          <a:p>
            <a:pPr marL="914400" lvl="1" indent="-514350">
              <a:buFont typeface="+mj-lt"/>
              <a:buAutoNum type="arabicPeriod"/>
            </a:pPr>
            <a:r>
              <a:rPr lang="en-US" sz="2400" dirty="0" err="1"/>
              <a:t>Meandre</a:t>
            </a:r>
            <a:r>
              <a:rPr lang="en-US" sz="2400" dirty="0"/>
              <a:t> </a:t>
            </a:r>
            <a:r>
              <a:rPr lang="en-US" sz="2400" dirty="0" err="1"/>
              <a:t>OpenNLP</a:t>
            </a:r>
            <a:r>
              <a:rPr lang="en-US" sz="2400" dirty="0"/>
              <a:t> Date Entities to Simile </a:t>
            </a:r>
            <a:endParaRPr lang="en-US" sz="2400" dirty="0" smtClean="0"/>
          </a:p>
          <a:p>
            <a:pPr marL="914400" lvl="1" indent="-514350">
              <a:buFont typeface="+mj-lt"/>
              <a:buAutoNum type="arabicPeriod"/>
            </a:pPr>
            <a:r>
              <a:rPr lang="en-US" sz="2400" dirty="0" err="1" smtClean="0"/>
              <a:t>Meandre</a:t>
            </a:r>
            <a:r>
              <a:rPr lang="en-US" sz="2400" dirty="0" smtClean="0"/>
              <a:t> </a:t>
            </a:r>
            <a:r>
              <a:rPr lang="en-US" sz="2400" dirty="0" err="1"/>
              <a:t>OpenNLP</a:t>
            </a:r>
            <a:r>
              <a:rPr lang="en-US" sz="2400" dirty="0"/>
              <a:t> Entities </a:t>
            </a:r>
            <a:r>
              <a:rPr lang="en-US" sz="2400" dirty="0" smtClean="0"/>
              <a:t>List</a:t>
            </a:r>
          </a:p>
          <a:p>
            <a:pPr marL="914400" lvl="1" indent="-514350">
              <a:buFont typeface="+mj-lt"/>
              <a:buAutoNum type="arabicPeriod"/>
            </a:pPr>
            <a:endParaRPr lang="en-US" sz="2400" dirty="0"/>
          </a:p>
          <a:p>
            <a:pPr marL="914400" lvl="1" indent="-514350">
              <a:buFont typeface="+mj-lt"/>
              <a:buAutoNum type="arabicPeriod"/>
            </a:pPr>
            <a:endParaRPr lang="en-US" sz="2400" dirty="0" smtClean="0"/>
          </a:p>
          <a:p>
            <a:pPr marL="914400" lvl="1" indent="-514350">
              <a:buFont typeface="+mj-lt"/>
              <a:buAutoNum type="arabicPeriod"/>
            </a:pPr>
            <a:endParaRPr lang="en-US" sz="2400" dirty="0"/>
          </a:p>
          <a:p>
            <a:pPr marL="914400" lvl="1" indent="-514350">
              <a:buFont typeface="+mj-lt"/>
              <a:buAutoNum type="arabicPeriod"/>
            </a:pPr>
            <a:r>
              <a:rPr lang="en-US" sz="2400" dirty="0" err="1" smtClean="0"/>
              <a:t>Meandre</a:t>
            </a:r>
            <a:r>
              <a:rPr lang="en-US" sz="2400" dirty="0" smtClean="0"/>
              <a:t> </a:t>
            </a:r>
            <a:r>
              <a:rPr lang="en-US" sz="2400" dirty="0" err="1"/>
              <a:t>OpenNLP</a:t>
            </a:r>
            <a:r>
              <a:rPr lang="en-US" sz="2400" dirty="0"/>
              <a:t> Report per Volume</a:t>
            </a:r>
          </a:p>
          <a:p>
            <a:pPr marL="914400" lvl="1" indent="-514350">
              <a:buFont typeface="+mj-lt"/>
              <a:buAutoNum type="arabicPeriod"/>
            </a:pPr>
            <a:r>
              <a:rPr lang="en-US" sz="2400" dirty="0" err="1"/>
              <a:t>Meandre</a:t>
            </a:r>
            <a:r>
              <a:rPr lang="en-US" sz="2400" dirty="0"/>
              <a:t> Tag Cloud</a:t>
            </a:r>
          </a:p>
          <a:p>
            <a:pPr marL="914400" lvl="1" indent="-514350">
              <a:buFont typeface="+mj-lt"/>
              <a:buAutoNum type="arabicPeriod"/>
            </a:pPr>
            <a:r>
              <a:rPr lang="en-US" sz="2400" dirty="0" err="1"/>
              <a:t>Meandre</a:t>
            </a:r>
            <a:r>
              <a:rPr lang="en-US" sz="2400" dirty="0"/>
              <a:t> Tag Cloud with Cleaning</a:t>
            </a:r>
          </a:p>
          <a:p>
            <a:pPr marL="914400" lvl="1" indent="-514350">
              <a:buFont typeface="+mj-lt"/>
              <a:buAutoNum type="arabicPeriod"/>
            </a:pPr>
            <a:r>
              <a:rPr lang="en-US" sz="2400" dirty="0" err="1"/>
              <a:t>Meandre</a:t>
            </a:r>
            <a:r>
              <a:rPr lang="en-US" sz="2400" dirty="0"/>
              <a:t> Topic Modeling</a:t>
            </a:r>
          </a:p>
          <a:p>
            <a:pPr marL="914400" lvl="1" indent="-514350">
              <a:buFont typeface="+mj-lt"/>
              <a:buAutoNum type="arabicPeriod"/>
            </a:pPr>
            <a:r>
              <a:rPr lang="en-US" sz="2400" dirty="0"/>
              <a:t>Simple Deployable Word Count</a:t>
            </a:r>
          </a:p>
          <a:p>
            <a:pPr lvl="1"/>
            <a:endParaRPr lang="en-US" sz="2400" dirty="0"/>
          </a:p>
        </p:txBody>
      </p:sp>
    </p:spTree>
    <p:extLst>
      <p:ext uri="{BB962C8B-B14F-4D97-AF65-F5344CB8AC3E}">
        <p14:creationId xmlns:p14="http://schemas.microsoft.com/office/powerpoint/2010/main" val="342555008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21</a:t>
            </a:fld>
            <a:endParaRPr lang="en-US" altLang="en-US"/>
          </a:p>
        </p:txBody>
      </p:sp>
      <p:sp>
        <p:nvSpPr>
          <p:cNvPr id="7" name="Rectangle 2"/>
          <p:cNvSpPr txBox="1">
            <a:spLocks noChangeArrowheads="1"/>
          </p:cNvSpPr>
          <p:nvPr/>
        </p:nvSpPr>
        <p:spPr>
          <a:xfrm>
            <a:off x="381000" y="884238"/>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chemeClr val="bg1"/>
                </a:solidFill>
              </a:rPr>
              <a:t>TEI: the rules awe are following</a:t>
            </a:r>
            <a:endParaRPr kumimoji="0" lang="en-US" sz="3800" b="1" i="0" u="sng" strike="noStrike" kern="1200" cap="none" spc="0" normalizeH="0" baseline="0" noProof="0" dirty="0">
              <a:ln>
                <a:noFill/>
              </a:ln>
              <a:solidFill>
                <a:schemeClr val="bg1"/>
              </a:solidFill>
              <a:effectLst/>
              <a:uLnTx/>
              <a:uFillTx/>
              <a:latin typeface="Arial" charset="0"/>
              <a:ea typeface="ＭＳ Ｐゴシック" charset="-128"/>
              <a:cs typeface="ＭＳ Ｐゴシック" charset="-128"/>
            </a:endParaRPr>
          </a:p>
        </p:txBody>
      </p:sp>
      <p:pic>
        <p:nvPicPr>
          <p:cNvPr id="8" name="Picture 7" descr="Screen shot 2011-02-09 at 2.42.45 PM.png"/>
          <p:cNvPicPr>
            <a:picLocks noChangeAspect="1"/>
          </p:cNvPicPr>
          <p:nvPr/>
        </p:nvPicPr>
        <p:blipFill>
          <a:blip r:embed="rId3"/>
          <a:stretch>
            <a:fillRect/>
          </a:stretch>
        </p:blipFill>
        <p:spPr>
          <a:xfrm>
            <a:off x="262815" y="972359"/>
            <a:ext cx="8686800" cy="5297040"/>
          </a:xfrm>
          <a:prstGeom prst="rect">
            <a:avLst/>
          </a:prstGeom>
          <a:ln>
            <a:solidFill>
              <a:schemeClr val="accent2"/>
            </a:solidFill>
          </a:ln>
        </p:spPr>
      </p:pic>
      <p:sp>
        <p:nvSpPr>
          <p:cNvPr id="9" name="TextBox 8"/>
          <p:cNvSpPr txBox="1"/>
          <p:nvPr/>
        </p:nvSpPr>
        <p:spPr>
          <a:xfrm>
            <a:off x="3425661" y="6269399"/>
            <a:ext cx="2262834" cy="369332"/>
          </a:xfrm>
          <a:prstGeom prst="rect">
            <a:avLst/>
          </a:prstGeom>
          <a:noFill/>
        </p:spPr>
        <p:txBody>
          <a:bodyPr wrap="none" rtlCol="0">
            <a:spAutoFit/>
          </a:bodyPr>
          <a:lstStyle/>
          <a:p>
            <a:r>
              <a:rPr lang="en-US" dirty="0" err="1" smtClean="0"/>
              <a:t>http://www.tei-c.org</a:t>
            </a:r>
            <a:r>
              <a:rPr lang="en-US" dirty="0" smtClean="0"/>
              <a:t>/</a:t>
            </a:r>
            <a:endParaRPr lang="en-US" dirty="0"/>
          </a:p>
        </p:txBody>
      </p:sp>
      <p:sp>
        <p:nvSpPr>
          <p:cNvPr id="2" name="TextBox 1"/>
          <p:cNvSpPr txBox="1"/>
          <p:nvPr/>
        </p:nvSpPr>
        <p:spPr>
          <a:xfrm>
            <a:off x="1041265" y="244954"/>
            <a:ext cx="6638506" cy="461665"/>
          </a:xfrm>
          <a:prstGeom prst="rect">
            <a:avLst/>
          </a:prstGeom>
          <a:noFill/>
        </p:spPr>
        <p:txBody>
          <a:bodyPr wrap="none" rtlCol="0">
            <a:spAutoFit/>
          </a:bodyPr>
          <a:lstStyle/>
          <a:p>
            <a:r>
              <a:rPr lang="en-US" sz="2400" dirty="0" smtClean="0"/>
              <a:t>A DH Example of XML – made by people, for people </a:t>
            </a:r>
            <a:endParaRPr lang="en-US" sz="2400" dirty="0"/>
          </a:p>
        </p:txBody>
      </p:sp>
    </p:spTree>
    <p:extLst>
      <p:ext uri="{BB962C8B-B14F-4D97-AF65-F5344CB8AC3E}">
        <p14:creationId xmlns:p14="http://schemas.microsoft.com/office/powerpoint/2010/main" val="73524107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dirty="0"/>
          </a:p>
        </p:txBody>
      </p:sp>
      <p:sp>
        <p:nvSpPr>
          <p:cNvPr id="656387" name="Rectangle 3"/>
          <p:cNvSpPr>
            <a:spLocks noGrp="1" noChangeArrowheads="1"/>
          </p:cNvSpPr>
          <p:nvPr>
            <p:ph idx="1"/>
          </p:nvPr>
        </p:nvSpPr>
        <p:spPr>
          <a:xfrm>
            <a:off x="457200" y="1434842"/>
            <a:ext cx="8229600" cy="5410200"/>
          </a:xfrm>
        </p:spPr>
        <p:txBody>
          <a:bodyPr>
            <a:noAutofit/>
          </a:bodyPr>
          <a:lstStyle/>
          <a:p>
            <a:pPr>
              <a:buFont typeface="Wingdings" pitchFamily="2" charset="2"/>
              <a:buChar char="v"/>
            </a:pPr>
            <a:endParaRPr lang="en-US" sz="1800" dirty="0" smtClean="0"/>
          </a:p>
        </p:txBody>
      </p:sp>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22</a:t>
            </a:fld>
            <a:endParaRPr lang="en-US" altLang="en-US"/>
          </a:p>
        </p:txBody>
      </p:sp>
      <p:sp>
        <p:nvSpPr>
          <p:cNvPr id="7" name="Rectangle 2"/>
          <p:cNvSpPr txBox="1">
            <a:spLocks noChangeArrowheads="1"/>
          </p:cNvSpPr>
          <p:nvPr/>
        </p:nvSpPr>
        <p:spPr>
          <a:xfrm>
            <a:off x="381000" y="220286"/>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chemeClr val="bg1"/>
                </a:solidFill>
              </a:rPr>
              <a:t>TEI: the rules we are following</a:t>
            </a:r>
            <a:endParaRPr kumimoji="0" lang="en-US" sz="3800" b="1" i="0" u="sng" strike="noStrike" kern="1200" cap="none" spc="0" normalizeH="0" baseline="0" noProof="0" dirty="0">
              <a:ln>
                <a:noFill/>
              </a:ln>
              <a:solidFill>
                <a:schemeClr val="bg1"/>
              </a:solidFill>
              <a:effectLst/>
              <a:uLnTx/>
              <a:uFillTx/>
              <a:latin typeface="Arial" charset="0"/>
              <a:ea typeface="ＭＳ Ｐゴシック" charset="-128"/>
              <a:cs typeface="ＭＳ Ｐゴシック" charset="-128"/>
            </a:endParaRPr>
          </a:p>
        </p:txBody>
      </p:sp>
      <p:sp>
        <p:nvSpPr>
          <p:cNvPr id="9" name="TextBox 8"/>
          <p:cNvSpPr txBox="1"/>
          <p:nvPr/>
        </p:nvSpPr>
        <p:spPr>
          <a:xfrm>
            <a:off x="257973" y="5993264"/>
            <a:ext cx="9007383" cy="646331"/>
          </a:xfrm>
          <a:prstGeom prst="rect">
            <a:avLst/>
          </a:prstGeom>
          <a:noFill/>
        </p:spPr>
        <p:txBody>
          <a:bodyPr wrap="square" rtlCol="0">
            <a:spAutoFit/>
          </a:bodyPr>
          <a:lstStyle/>
          <a:p>
            <a:r>
              <a:rPr lang="en-US" dirty="0"/>
              <a:t>Autumn 1987: NEH funds an exploratory international workshop on the feasibility of defining "text encoding </a:t>
            </a:r>
            <a:r>
              <a:rPr lang="en-US" dirty="0" smtClean="0"/>
              <a:t>guidelines”, Vassar College, Poughkeepsie </a:t>
            </a:r>
            <a:endParaRPr lang="en-US" dirty="0"/>
          </a:p>
        </p:txBody>
      </p:sp>
      <p:pic>
        <p:nvPicPr>
          <p:cNvPr id="2" name="Picture 1" descr="poughkeepsi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324" y="220286"/>
            <a:ext cx="8152276" cy="5710438"/>
          </a:xfrm>
          <a:prstGeom prst="rect">
            <a:avLst/>
          </a:prstGeom>
        </p:spPr>
      </p:pic>
    </p:spTree>
    <p:extLst>
      <p:ext uri="{BB962C8B-B14F-4D97-AF65-F5344CB8AC3E}">
        <p14:creationId xmlns:p14="http://schemas.microsoft.com/office/powerpoint/2010/main" val="15883730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dirty="0"/>
          </a:p>
        </p:txBody>
      </p:sp>
      <p:sp>
        <p:nvSpPr>
          <p:cNvPr id="656387" name="Rectangle 3"/>
          <p:cNvSpPr>
            <a:spLocks noGrp="1" noChangeArrowheads="1"/>
          </p:cNvSpPr>
          <p:nvPr>
            <p:ph idx="1"/>
          </p:nvPr>
        </p:nvSpPr>
        <p:spPr>
          <a:xfrm>
            <a:off x="457200" y="1434842"/>
            <a:ext cx="8229600" cy="5410200"/>
          </a:xfrm>
        </p:spPr>
        <p:txBody>
          <a:bodyPr>
            <a:noAutofit/>
          </a:bodyPr>
          <a:lstStyle/>
          <a:p>
            <a:pPr>
              <a:buFont typeface="Wingdings" pitchFamily="2" charset="2"/>
              <a:buChar char="v"/>
            </a:pPr>
            <a:endParaRPr lang="en-US" sz="1800" dirty="0" smtClean="0"/>
          </a:p>
        </p:txBody>
      </p:sp>
      <p:sp>
        <p:nvSpPr>
          <p:cNvPr id="5" name="Slide Number Placeholder 5"/>
          <p:cNvSpPr>
            <a:spLocks noGrp="1"/>
          </p:cNvSpPr>
          <p:nvPr>
            <p:ph type="sldNum" sz="quarter" idx="12"/>
          </p:nvPr>
        </p:nvSpPr>
        <p:spPr>
          <a:xfrm>
            <a:off x="8410575" y="6181531"/>
            <a:ext cx="609600" cy="457200"/>
          </a:xfrm>
          <a:prstGeom prst="rect">
            <a:avLst/>
          </a:prstGeom>
        </p:spPr>
        <p:txBody>
          <a:bodyPr/>
          <a:lstStyle/>
          <a:p>
            <a:fld id="{A7F6C7DE-6211-47F5-8338-EB96689104E2}" type="slidenum">
              <a:rPr lang="en-US" altLang="en-US"/>
              <a:pPr/>
              <a:t>23</a:t>
            </a:fld>
            <a:endParaRPr lang="en-US" altLang="en-US"/>
          </a:p>
        </p:txBody>
      </p:sp>
      <p:sp>
        <p:nvSpPr>
          <p:cNvPr id="7" name="Rectangle 2"/>
          <p:cNvSpPr txBox="1">
            <a:spLocks noChangeArrowheads="1"/>
          </p:cNvSpPr>
          <p:nvPr/>
        </p:nvSpPr>
        <p:spPr>
          <a:xfrm>
            <a:off x="381000" y="220286"/>
            <a:ext cx="8229600" cy="106680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3800" b="1" u="sng" dirty="0" smtClean="0">
                <a:solidFill>
                  <a:srgbClr val="000000"/>
                </a:solidFill>
              </a:rPr>
              <a:t>TEI: the rules we are following</a:t>
            </a:r>
            <a:endParaRPr kumimoji="0" lang="en-US" sz="3800" b="1" i="0" u="sng" strike="noStrike" kern="1200" cap="none" spc="0" normalizeH="0" baseline="0" noProof="0" dirty="0">
              <a:ln>
                <a:noFill/>
              </a:ln>
              <a:solidFill>
                <a:srgbClr val="000000"/>
              </a:solidFill>
              <a:effectLst/>
              <a:uLnTx/>
              <a:uFillTx/>
              <a:latin typeface="Arial" charset="0"/>
              <a:ea typeface="ＭＳ Ｐゴシック" charset="-128"/>
              <a:cs typeface="ＭＳ Ｐゴシック" charset="-128"/>
            </a:endParaRPr>
          </a:p>
        </p:txBody>
      </p:sp>
      <p:sp>
        <p:nvSpPr>
          <p:cNvPr id="9" name="TextBox 8"/>
          <p:cNvSpPr txBox="1"/>
          <p:nvPr/>
        </p:nvSpPr>
        <p:spPr>
          <a:xfrm>
            <a:off x="2902747" y="6457319"/>
            <a:ext cx="2262834" cy="369332"/>
          </a:xfrm>
          <a:prstGeom prst="rect">
            <a:avLst/>
          </a:prstGeom>
          <a:noFill/>
        </p:spPr>
        <p:txBody>
          <a:bodyPr wrap="none" rtlCol="0">
            <a:spAutoFit/>
          </a:bodyPr>
          <a:lstStyle/>
          <a:p>
            <a:r>
              <a:rPr lang="en-US" dirty="0" err="1" smtClean="0"/>
              <a:t>http://www.tei-c.org</a:t>
            </a:r>
            <a:r>
              <a:rPr lang="en-US" dirty="0" smtClean="0"/>
              <a:t>/</a:t>
            </a:r>
            <a:endParaRPr lang="en-US" dirty="0"/>
          </a:p>
        </p:txBody>
      </p:sp>
      <p:pic>
        <p:nvPicPr>
          <p:cNvPr id="2" name="Picture 1" descr="Screen Shot 2014-09-11 at 1.13.46 PM.png"/>
          <p:cNvPicPr>
            <a:picLocks noChangeAspect="1"/>
          </p:cNvPicPr>
          <p:nvPr/>
        </p:nvPicPr>
        <p:blipFill rotWithShape="1">
          <a:blip r:embed="rId3">
            <a:extLst>
              <a:ext uri="{28A0092B-C50C-407E-A947-70E740481C1C}">
                <a14:useLocalDpi xmlns:a14="http://schemas.microsoft.com/office/drawing/2010/main" val="0"/>
              </a:ext>
            </a:extLst>
          </a:blip>
          <a:srcRect l="20091" t="14374" r="6544" b="32605"/>
          <a:stretch/>
        </p:blipFill>
        <p:spPr>
          <a:xfrm>
            <a:off x="223467" y="1434842"/>
            <a:ext cx="8796708" cy="3973474"/>
          </a:xfrm>
          <a:prstGeom prst="rect">
            <a:avLst/>
          </a:prstGeom>
        </p:spPr>
      </p:pic>
    </p:spTree>
    <p:extLst>
      <p:ext uri="{BB962C8B-B14F-4D97-AF65-F5344CB8AC3E}">
        <p14:creationId xmlns:p14="http://schemas.microsoft.com/office/powerpoint/2010/main" val="42737113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6-02-10 at 12.36.39 PM.png"/>
          <p:cNvPicPr>
            <a:picLocks noChangeAspect="1"/>
          </p:cNvPicPr>
          <p:nvPr/>
        </p:nvPicPr>
        <p:blipFill rotWithShape="1">
          <a:blip r:embed="rId2">
            <a:extLst>
              <a:ext uri="{28A0092B-C50C-407E-A947-70E740481C1C}">
                <a14:useLocalDpi xmlns:a14="http://schemas.microsoft.com/office/drawing/2010/main" val="0"/>
              </a:ext>
            </a:extLst>
          </a:blip>
          <a:srcRect l="43327" t="41084" r="3638" b="5432"/>
          <a:stretch/>
        </p:blipFill>
        <p:spPr>
          <a:xfrm>
            <a:off x="744027" y="1194763"/>
            <a:ext cx="7730174" cy="4872166"/>
          </a:xfrm>
          <a:prstGeom prst="rect">
            <a:avLst/>
          </a:prstGeom>
        </p:spPr>
      </p:pic>
      <p:sp>
        <p:nvSpPr>
          <p:cNvPr id="5" name="TextBox 4"/>
          <p:cNvSpPr txBox="1"/>
          <p:nvPr/>
        </p:nvSpPr>
        <p:spPr>
          <a:xfrm>
            <a:off x="829393" y="6064998"/>
            <a:ext cx="7857407" cy="646331"/>
          </a:xfrm>
          <a:prstGeom prst="rect">
            <a:avLst/>
          </a:prstGeom>
          <a:noFill/>
        </p:spPr>
        <p:txBody>
          <a:bodyPr wrap="none" rtlCol="0">
            <a:spAutoFit/>
          </a:bodyPr>
          <a:lstStyle/>
          <a:p>
            <a:r>
              <a:rPr lang="en-US" dirty="0" err="1"/>
              <a:t>Hooland</a:t>
            </a:r>
            <a:r>
              <a:rPr lang="en-US" dirty="0"/>
              <a:t>, Seth van, and Ruben </a:t>
            </a:r>
            <a:r>
              <a:rPr lang="en-US" dirty="0" err="1" smtClean="0"/>
              <a:t>Verborgh</a:t>
            </a:r>
            <a:r>
              <a:rPr lang="en-US" dirty="0"/>
              <a:t> </a:t>
            </a:r>
            <a:r>
              <a:rPr lang="en-US" dirty="0" smtClean="0"/>
              <a:t>(2015)</a:t>
            </a:r>
            <a:r>
              <a:rPr lang="en-US" dirty="0" smtClean="0"/>
              <a:t>. </a:t>
            </a:r>
            <a:r>
              <a:rPr lang="en-US" i="1" dirty="0" smtClean="0"/>
              <a:t>Linked </a:t>
            </a:r>
            <a:r>
              <a:rPr lang="en-US" i="1" dirty="0"/>
              <a:t>Data for Libraries, Archives </a:t>
            </a:r>
            <a:endParaRPr lang="en-US" i="1" dirty="0" smtClean="0"/>
          </a:p>
          <a:p>
            <a:r>
              <a:rPr lang="en-US" i="1" dirty="0" smtClean="0"/>
              <a:t>and </a:t>
            </a:r>
            <a:r>
              <a:rPr lang="en-US" i="1" dirty="0"/>
              <a:t>Museums: How to Clean, Link and Publish Your </a:t>
            </a:r>
            <a:r>
              <a:rPr lang="en-US" i="1" dirty="0" smtClean="0"/>
              <a:t>Metadata.</a:t>
            </a:r>
            <a:endParaRPr lang="en-US" dirty="0"/>
          </a:p>
        </p:txBody>
      </p:sp>
      <p:sp>
        <p:nvSpPr>
          <p:cNvPr id="2" name="Title 1"/>
          <p:cNvSpPr>
            <a:spLocks noGrp="1"/>
          </p:cNvSpPr>
          <p:nvPr>
            <p:ph type="title"/>
          </p:nvPr>
        </p:nvSpPr>
        <p:spPr/>
        <p:txBody>
          <a:bodyPr>
            <a:normAutofit/>
          </a:bodyPr>
          <a:lstStyle/>
          <a:p>
            <a:r>
              <a:rPr lang="en-US" dirty="0" smtClean="0"/>
              <a:t>And, different data structures . . . </a:t>
            </a:r>
            <a:endParaRPr lang="en-US" dirty="0"/>
          </a:p>
        </p:txBody>
      </p:sp>
    </p:spTree>
    <p:extLst>
      <p:ext uri="{BB962C8B-B14F-4D97-AF65-F5344CB8AC3E}">
        <p14:creationId xmlns:p14="http://schemas.microsoft.com/office/powerpoint/2010/main" val="262452915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Data models and serialization formats</a:t>
            </a:r>
            <a:endParaRPr lang="en-US" dirty="0"/>
          </a:p>
        </p:txBody>
      </p:sp>
      <p:pic>
        <p:nvPicPr>
          <p:cNvPr id="4" name="Picture 3" descr="Screen Shot 2016-02-10 at 12.07.25 PM.png"/>
          <p:cNvPicPr>
            <a:picLocks noChangeAspect="1"/>
          </p:cNvPicPr>
          <p:nvPr/>
        </p:nvPicPr>
        <p:blipFill rotWithShape="1">
          <a:blip r:embed="rId2">
            <a:extLst>
              <a:ext uri="{28A0092B-C50C-407E-A947-70E740481C1C}">
                <a14:useLocalDpi xmlns:a14="http://schemas.microsoft.com/office/drawing/2010/main" val="0"/>
              </a:ext>
            </a:extLst>
          </a:blip>
          <a:srcRect l="44364" t="58002" r="2980" b="21763"/>
          <a:stretch/>
        </p:blipFill>
        <p:spPr>
          <a:xfrm>
            <a:off x="18955" y="2014609"/>
            <a:ext cx="11108337" cy="2667979"/>
          </a:xfrm>
          <a:prstGeom prst="rect">
            <a:avLst/>
          </a:prstGeom>
        </p:spPr>
      </p:pic>
      <p:sp>
        <p:nvSpPr>
          <p:cNvPr id="5" name="TextBox 4"/>
          <p:cNvSpPr txBox="1"/>
          <p:nvPr/>
        </p:nvSpPr>
        <p:spPr>
          <a:xfrm>
            <a:off x="457200" y="5510541"/>
            <a:ext cx="8115248" cy="646331"/>
          </a:xfrm>
          <a:prstGeom prst="rect">
            <a:avLst/>
          </a:prstGeom>
          <a:noFill/>
        </p:spPr>
        <p:txBody>
          <a:bodyPr wrap="none" rtlCol="0">
            <a:spAutoFit/>
          </a:bodyPr>
          <a:lstStyle/>
          <a:p>
            <a:r>
              <a:rPr lang="en-US" dirty="0" err="1"/>
              <a:t>Hooland</a:t>
            </a:r>
            <a:r>
              <a:rPr lang="en-US" dirty="0"/>
              <a:t>, Seth van, and Ruben </a:t>
            </a:r>
            <a:r>
              <a:rPr lang="en-US" dirty="0" err="1"/>
              <a:t>Verborgh</a:t>
            </a:r>
            <a:r>
              <a:rPr lang="en-US" dirty="0"/>
              <a:t>. [Chp1-2].Linked Data for Libraries, Archives </a:t>
            </a:r>
            <a:endParaRPr lang="en-US" dirty="0" smtClean="0"/>
          </a:p>
          <a:p>
            <a:r>
              <a:rPr lang="en-US" dirty="0" smtClean="0"/>
              <a:t>and </a:t>
            </a:r>
            <a:r>
              <a:rPr lang="en-US" dirty="0"/>
              <a:t>Museums: How to Clean, Link and Publish Your Metadata. </a:t>
            </a:r>
            <a:r>
              <a:rPr lang="en-US" dirty="0" err="1"/>
              <a:t>N.p</a:t>
            </a:r>
            <a:r>
              <a:rPr lang="en-US" dirty="0"/>
              <a:t>., 2015.</a:t>
            </a:r>
          </a:p>
        </p:txBody>
      </p:sp>
    </p:spTree>
    <p:extLst>
      <p:ext uri="{BB962C8B-B14F-4D97-AF65-F5344CB8AC3E}">
        <p14:creationId xmlns:p14="http://schemas.microsoft.com/office/powerpoint/2010/main" val="2499578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HTML vs. XML vs. </a:t>
            </a:r>
            <a:r>
              <a:rPr lang="en-US" dirty="0" err="1" smtClean="0"/>
              <a:t>Json</a:t>
            </a:r>
            <a:endParaRPr lang="en-US" dirty="0"/>
          </a:p>
        </p:txBody>
      </p:sp>
      <p:sp>
        <p:nvSpPr>
          <p:cNvPr id="5" name="Content Placeholder 2"/>
          <p:cNvSpPr>
            <a:spLocks noGrp="1"/>
          </p:cNvSpPr>
          <p:nvPr>
            <p:ph idx="1"/>
          </p:nvPr>
        </p:nvSpPr>
        <p:spPr>
          <a:xfrm>
            <a:off x="457199" y="1600200"/>
            <a:ext cx="9950117" cy="5257800"/>
          </a:xfrm>
        </p:spPr>
        <p:txBody>
          <a:bodyPr numCol="2">
            <a:noAutofit/>
          </a:bodyPr>
          <a:lstStyle/>
          <a:p>
            <a:pPr marL="0" lvl="2" indent="0">
              <a:buNone/>
            </a:pPr>
            <a:r>
              <a:rPr lang="en-US" b="1" dirty="0" smtClean="0"/>
              <a:t>HTML</a:t>
            </a:r>
            <a:r>
              <a:rPr lang="en-US" b="1" dirty="0" smtClean="0">
                <a:sym typeface="Wingdings" pitchFamily="2" charset="2"/>
              </a:rPr>
              <a:t/>
            </a:r>
            <a:br>
              <a:rPr lang="en-US" b="1" dirty="0" smtClean="0">
                <a:sym typeface="Wingdings" pitchFamily="2" charset="2"/>
              </a:rPr>
            </a:br>
            <a:r>
              <a:rPr lang="en-US" dirty="0" smtClean="0">
                <a:sym typeface="Wingdings" pitchFamily="2" charset="2"/>
              </a:rPr>
              <a:t/>
            </a:r>
            <a:br>
              <a:rPr lang="en-US" dirty="0" smtClean="0">
                <a:sym typeface="Wingdings" pitchFamily="2" charset="2"/>
              </a:rPr>
            </a:br>
            <a:r>
              <a:rPr lang="en-US" dirty="0" smtClean="0">
                <a:solidFill>
                  <a:srgbClr val="FF0000"/>
                </a:solidFill>
                <a:sym typeface="Wingdings" pitchFamily="2" charset="2"/>
              </a:rPr>
              <a:t>&lt;h1&gt;</a:t>
            </a:r>
            <a:r>
              <a:rPr lang="en-US" dirty="0" smtClean="0">
                <a:sym typeface="Wingdings" pitchFamily="2" charset="2"/>
              </a:rPr>
              <a:t>Moby </a:t>
            </a:r>
            <a:r>
              <a:rPr lang="en-US" dirty="0">
                <a:sym typeface="Wingdings" pitchFamily="2" charset="2"/>
              </a:rPr>
              <a:t>Dick</a:t>
            </a:r>
            <a:r>
              <a:rPr lang="en-US" dirty="0" smtClean="0">
                <a:solidFill>
                  <a:srgbClr val="FF0000"/>
                </a:solidFill>
                <a:sym typeface="Wingdings" pitchFamily="2" charset="2"/>
              </a:rPr>
              <a:t>&lt;/h1&gt;</a:t>
            </a:r>
            <a:br>
              <a:rPr lang="en-US" dirty="0" smtClean="0">
                <a:solidFill>
                  <a:srgbClr val="FF0000"/>
                </a:solidFill>
                <a:sym typeface="Wingdings" pitchFamily="2" charset="2"/>
              </a:rPr>
            </a:br>
            <a:r>
              <a:rPr lang="en-US" dirty="0" smtClean="0">
                <a:solidFill>
                  <a:srgbClr val="FF0000"/>
                </a:solidFill>
                <a:sym typeface="Wingdings" pitchFamily="2" charset="2"/>
              </a:rPr>
              <a:t>&lt;h2&gt;</a:t>
            </a:r>
            <a:r>
              <a:rPr lang="en-US" dirty="0" smtClean="0">
                <a:sym typeface="Wingdings" pitchFamily="2" charset="2"/>
              </a:rPr>
              <a:t>The Whale</a:t>
            </a:r>
            <a:r>
              <a:rPr lang="en-US" dirty="0" smtClean="0">
                <a:solidFill>
                  <a:srgbClr val="FF0000"/>
                </a:solidFill>
                <a:sym typeface="Wingdings" pitchFamily="2" charset="2"/>
              </a:rPr>
              <a:t>&lt;/h2&gt;</a:t>
            </a:r>
          </a:p>
          <a:p>
            <a:pPr marL="914400" lvl="2" indent="0">
              <a:buNone/>
            </a:pPr>
            <a:endParaRPr lang="en-US" dirty="0">
              <a:sym typeface="Wingdings" pitchFamily="2" charset="2"/>
            </a:endParaRPr>
          </a:p>
          <a:p>
            <a:pPr marL="0" indent="0">
              <a:buNone/>
            </a:pPr>
            <a:r>
              <a:rPr lang="en-US" sz="2400" b="1" dirty="0" smtClean="0"/>
              <a:t>XML</a:t>
            </a:r>
            <a:r>
              <a:rPr lang="en-US" sz="2400" b="1" dirty="0" smtClean="0"/>
              <a:t>:</a:t>
            </a:r>
            <a:r>
              <a:rPr lang="en-US" sz="2400" b="1" dirty="0" smtClean="0"/>
              <a:t/>
            </a:r>
            <a:br>
              <a:rPr lang="en-US" sz="2400" b="1" dirty="0" smtClean="0"/>
            </a:br>
            <a:r>
              <a:rPr lang="en-US" sz="2400" dirty="0" smtClean="0"/>
              <a:t/>
            </a:r>
            <a:br>
              <a:rPr lang="en-US" sz="2400" dirty="0" smtClean="0"/>
            </a:br>
            <a:r>
              <a:rPr lang="en-US" sz="2400" dirty="0" smtClean="0">
                <a:solidFill>
                  <a:srgbClr val="1F497D"/>
                </a:solidFill>
              </a:rPr>
              <a:t>&lt;</a:t>
            </a:r>
            <a:r>
              <a:rPr lang="en-US" sz="2400" dirty="0" err="1">
                <a:solidFill>
                  <a:srgbClr val="1F497D"/>
                </a:solidFill>
              </a:rPr>
              <a:t>titleStmt</a:t>
            </a:r>
            <a:r>
              <a:rPr lang="en-US" sz="2400" dirty="0">
                <a:solidFill>
                  <a:srgbClr val="1F497D"/>
                </a:solidFill>
              </a:rPr>
              <a:t>&gt;</a:t>
            </a:r>
            <a:br>
              <a:rPr lang="en-US" sz="2400" dirty="0">
                <a:solidFill>
                  <a:srgbClr val="1F497D"/>
                </a:solidFill>
              </a:rPr>
            </a:br>
            <a:r>
              <a:rPr lang="en-US" sz="2400" dirty="0"/>
              <a:t>   </a:t>
            </a:r>
            <a:r>
              <a:rPr lang="en-US" sz="2400" dirty="0">
                <a:solidFill>
                  <a:srgbClr val="FF0000"/>
                </a:solidFill>
              </a:rPr>
              <a:t> &lt;title&gt;</a:t>
            </a:r>
            <a:r>
              <a:rPr lang="en-US" sz="2400" dirty="0"/>
              <a:t>Moby Dick</a:t>
            </a:r>
            <a:r>
              <a:rPr lang="en-US" sz="2400" dirty="0">
                <a:solidFill>
                  <a:srgbClr val="FF0000"/>
                </a:solidFill>
              </a:rPr>
              <a:t>&lt;/title&gt;</a:t>
            </a:r>
            <a:br>
              <a:rPr lang="en-US" sz="2400" dirty="0">
                <a:solidFill>
                  <a:srgbClr val="FF0000"/>
                </a:solidFill>
              </a:rPr>
            </a:br>
            <a:r>
              <a:rPr lang="en-US" sz="2400" dirty="0"/>
              <a:t>    </a:t>
            </a:r>
            <a:r>
              <a:rPr lang="en-US" sz="2400" dirty="0">
                <a:solidFill>
                  <a:srgbClr val="FF0000"/>
                </a:solidFill>
              </a:rPr>
              <a:t>&lt;title type=“alt”&gt;</a:t>
            </a:r>
            <a:r>
              <a:rPr lang="en-US" sz="2400" dirty="0"/>
              <a:t>The Whale</a:t>
            </a:r>
            <a:r>
              <a:rPr lang="en-US" sz="2400" dirty="0">
                <a:solidFill>
                  <a:srgbClr val="FF0000"/>
                </a:solidFill>
              </a:rPr>
              <a:t>&lt;/title&gt;</a:t>
            </a:r>
            <a:br>
              <a:rPr lang="en-US" sz="2400" dirty="0">
                <a:solidFill>
                  <a:srgbClr val="FF0000"/>
                </a:solidFill>
              </a:rPr>
            </a:br>
            <a:r>
              <a:rPr lang="en-US" sz="2400" dirty="0">
                <a:solidFill>
                  <a:schemeClr val="tx2"/>
                </a:solidFill>
              </a:rPr>
              <a:t>&lt;/</a:t>
            </a:r>
            <a:r>
              <a:rPr lang="en-US" sz="2400" dirty="0" err="1">
                <a:solidFill>
                  <a:schemeClr val="tx2"/>
                </a:solidFill>
              </a:rPr>
              <a:t>titleStmt</a:t>
            </a:r>
            <a:r>
              <a:rPr lang="en-US" sz="2400" dirty="0" smtClean="0">
                <a:solidFill>
                  <a:schemeClr val="tx2"/>
                </a:solidFill>
              </a:rPr>
              <a:t>&gt;</a:t>
            </a:r>
            <a:endParaRPr lang="fr-FR" sz="2400" dirty="0" smtClean="0">
              <a:solidFill>
                <a:schemeClr val="tx2"/>
              </a:solidFill>
            </a:endParaRPr>
          </a:p>
          <a:p>
            <a:pPr marL="0" indent="0">
              <a:buNone/>
            </a:pPr>
            <a:endParaRPr lang="fr-FR" sz="2400" dirty="0" smtClean="0"/>
          </a:p>
          <a:p>
            <a:pPr marL="0" indent="0">
              <a:buNone/>
            </a:pPr>
            <a:endParaRPr lang="fr-FR" sz="2400" dirty="0"/>
          </a:p>
          <a:p>
            <a:pPr marL="0" indent="0">
              <a:buNone/>
            </a:pPr>
            <a:r>
              <a:rPr lang="fr-FR" sz="2400" b="1" dirty="0" smtClean="0"/>
              <a:t>JSON </a:t>
            </a:r>
            <a:br>
              <a:rPr lang="fr-FR" sz="2400" b="1" dirty="0" smtClean="0"/>
            </a:br>
            <a:endParaRPr lang="fr-FR" sz="2400" b="1" dirty="0" smtClean="0"/>
          </a:p>
          <a:p>
            <a:pPr marL="0" indent="0">
              <a:buNone/>
            </a:pPr>
            <a:r>
              <a:rPr lang="mr-IN" sz="2400" dirty="0"/>
              <a:t>{  </a:t>
            </a:r>
            <a:endParaRPr lang="en-US" sz="2400" dirty="0" smtClean="0"/>
          </a:p>
          <a:p>
            <a:pPr marL="0" indent="0">
              <a:buNone/>
            </a:pPr>
            <a:r>
              <a:rPr lang="mr-IN" sz="2400" dirty="0" smtClean="0"/>
              <a:t>"</a:t>
            </a:r>
            <a:r>
              <a:rPr lang="mr-IN" sz="2400" dirty="0" err="1">
                <a:solidFill>
                  <a:srgbClr val="FF0000"/>
                </a:solidFill>
              </a:rPr>
              <a:t>titleStmt</a:t>
            </a:r>
            <a:r>
              <a:rPr lang="mr-IN" sz="2400" dirty="0"/>
              <a:t>": {    </a:t>
            </a:r>
            <a:endParaRPr lang="en-US" sz="2400" dirty="0" smtClean="0"/>
          </a:p>
          <a:p>
            <a:pPr marL="0" indent="0">
              <a:buNone/>
            </a:pPr>
            <a:r>
              <a:rPr lang="en-US" sz="2400" dirty="0" smtClean="0"/>
              <a:t>	</a:t>
            </a:r>
            <a:r>
              <a:rPr lang="mr-IN" sz="2400" dirty="0" smtClean="0"/>
              <a:t>"</a:t>
            </a:r>
            <a:r>
              <a:rPr lang="mr-IN" sz="2400" dirty="0" err="1">
                <a:solidFill>
                  <a:srgbClr val="FF0000"/>
                </a:solidFill>
              </a:rPr>
              <a:t>title</a:t>
            </a:r>
            <a:r>
              <a:rPr lang="mr-IN" sz="2400" dirty="0"/>
              <a:t>": [      </a:t>
            </a:r>
            <a:endParaRPr lang="en-US" sz="2400" dirty="0" smtClean="0"/>
          </a:p>
          <a:p>
            <a:pPr marL="0" indent="0">
              <a:buNone/>
            </a:pPr>
            <a:r>
              <a:rPr lang="en-US" sz="2400" dirty="0" smtClean="0"/>
              <a:t>	</a:t>
            </a:r>
            <a:r>
              <a:rPr lang="mr-IN" sz="2400" dirty="0" smtClean="0"/>
              <a:t>"</a:t>
            </a:r>
            <a:r>
              <a:rPr lang="mr-IN" sz="2400" dirty="0" err="1"/>
              <a:t>Moby</a:t>
            </a:r>
            <a:r>
              <a:rPr lang="mr-IN" sz="2400" dirty="0"/>
              <a:t> </a:t>
            </a:r>
            <a:r>
              <a:rPr lang="mr-IN" sz="2400" dirty="0" err="1"/>
              <a:t>Dick</a:t>
            </a:r>
            <a:r>
              <a:rPr lang="mr-IN" sz="2400" dirty="0"/>
              <a:t>",      </a:t>
            </a:r>
            <a:endParaRPr lang="en-US" sz="2400" dirty="0" smtClean="0"/>
          </a:p>
          <a:p>
            <a:pPr marL="0" indent="0">
              <a:buNone/>
            </a:pPr>
            <a:r>
              <a:rPr lang="en-US" sz="2400" dirty="0" smtClean="0"/>
              <a:t>	</a:t>
            </a:r>
            <a:r>
              <a:rPr lang="mr-IN" sz="2400" dirty="0" smtClean="0"/>
              <a:t>{        </a:t>
            </a:r>
            <a:endParaRPr lang="en-US" sz="2400" dirty="0" smtClean="0"/>
          </a:p>
          <a:p>
            <a:pPr marL="0" indent="0">
              <a:buNone/>
            </a:pPr>
            <a:r>
              <a:rPr lang="en-US" sz="2400" dirty="0" smtClean="0"/>
              <a:t>	</a:t>
            </a:r>
            <a:r>
              <a:rPr lang="mr-IN" sz="2400" dirty="0" smtClean="0"/>
              <a:t>"</a:t>
            </a:r>
            <a:r>
              <a:rPr lang="mr-IN" sz="2400" dirty="0" smtClean="0">
                <a:solidFill>
                  <a:srgbClr val="FF0000"/>
                </a:solidFill>
              </a:rPr>
              <a:t>_</a:t>
            </a:r>
            <a:r>
              <a:rPr lang="mr-IN" sz="2400" dirty="0" err="1">
                <a:solidFill>
                  <a:srgbClr val="FF0000"/>
                </a:solidFill>
              </a:rPr>
              <a:t>type</a:t>
            </a:r>
            <a:r>
              <a:rPr lang="mr-IN" sz="2400" dirty="0"/>
              <a:t>": "</a:t>
            </a:r>
            <a:r>
              <a:rPr lang="mr-IN" sz="2400" dirty="0" err="1"/>
              <a:t>alt</a:t>
            </a:r>
            <a:r>
              <a:rPr lang="mr-IN" sz="2400" dirty="0"/>
              <a:t>",        </a:t>
            </a:r>
            <a:endParaRPr lang="en-US" sz="2400" dirty="0" smtClean="0"/>
          </a:p>
          <a:p>
            <a:pPr marL="0" indent="0">
              <a:buNone/>
            </a:pPr>
            <a:r>
              <a:rPr lang="en-US" sz="2400" dirty="0" smtClean="0"/>
              <a:t>	</a:t>
            </a:r>
            <a:r>
              <a:rPr lang="mr-IN" sz="2400" dirty="0" smtClean="0"/>
              <a:t>"</a:t>
            </a:r>
            <a:r>
              <a:rPr lang="mr-IN" sz="2400" dirty="0" smtClean="0">
                <a:solidFill>
                  <a:srgbClr val="FF0000"/>
                </a:solidFill>
              </a:rPr>
              <a:t>__</a:t>
            </a:r>
            <a:r>
              <a:rPr lang="mr-IN" sz="2400" dirty="0" err="1">
                <a:solidFill>
                  <a:srgbClr val="FF0000"/>
                </a:solidFill>
              </a:rPr>
              <a:t>text</a:t>
            </a:r>
            <a:r>
              <a:rPr lang="mr-IN" sz="2400" dirty="0"/>
              <a:t>": "The </a:t>
            </a:r>
            <a:r>
              <a:rPr lang="mr-IN" sz="2400" dirty="0" err="1"/>
              <a:t>Whale</a:t>
            </a:r>
            <a:r>
              <a:rPr lang="mr-IN" sz="2400" dirty="0"/>
              <a:t>"      </a:t>
            </a:r>
            <a:endParaRPr lang="en-US" sz="2400" dirty="0" smtClean="0"/>
          </a:p>
          <a:p>
            <a:pPr marL="0" indent="0">
              <a:buNone/>
            </a:pPr>
            <a:r>
              <a:rPr lang="en-US" sz="2400" dirty="0" smtClean="0"/>
              <a:t>	</a:t>
            </a:r>
            <a:r>
              <a:rPr lang="mr-IN" sz="2400" dirty="0" smtClean="0"/>
              <a:t>}   ]  </a:t>
            </a:r>
            <a:endParaRPr lang="en-US" sz="2400" dirty="0" smtClean="0"/>
          </a:p>
          <a:p>
            <a:pPr marL="0" indent="0">
              <a:buNone/>
            </a:pPr>
            <a:r>
              <a:rPr lang="en-US" sz="2400" dirty="0" smtClean="0"/>
              <a:t>  </a:t>
            </a:r>
            <a:r>
              <a:rPr lang="mr-IN" sz="2400" dirty="0" smtClean="0"/>
              <a:t>}</a:t>
            </a:r>
            <a:endParaRPr lang="en-US" sz="2400" dirty="0" smtClean="0"/>
          </a:p>
          <a:p>
            <a:pPr marL="0" indent="0">
              <a:buNone/>
            </a:pPr>
            <a:r>
              <a:rPr lang="mr-IN" sz="2400" dirty="0" smtClean="0"/>
              <a:t>}</a:t>
            </a:r>
            <a:endParaRPr lang="fr-FR" sz="2400" dirty="0" smtClean="0"/>
          </a:p>
        </p:txBody>
      </p:sp>
    </p:spTree>
    <p:extLst>
      <p:ext uri="{BB962C8B-B14F-4D97-AF65-F5344CB8AC3E}">
        <p14:creationId xmlns:p14="http://schemas.microsoft.com/office/powerpoint/2010/main" val="391287856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85000" lnSpcReduction="20000"/>
          </a:bodyPr>
          <a:lstStyle/>
          <a:p>
            <a:pPr marL="0" indent="0">
              <a:buNone/>
            </a:pPr>
            <a:r>
              <a:rPr lang="en-US" dirty="0" smtClean="0"/>
              <a:t>Bigger data are not always better data (what is a representative sample? )</a:t>
            </a:r>
          </a:p>
          <a:p>
            <a:r>
              <a:rPr lang="en-US" dirty="0" smtClean="0"/>
              <a:t>Ethnographers focus on reflexively accounting for bias in their interpretations</a:t>
            </a:r>
          </a:p>
          <a:p>
            <a:r>
              <a:rPr lang="en-US" dirty="0" smtClean="0"/>
              <a:t>Experimentalists control and standardize the design of their experiments</a:t>
            </a:r>
          </a:p>
          <a:p>
            <a:r>
              <a:rPr lang="en-US" dirty="0" smtClean="0"/>
              <a:t>Survey researchers drill down on sampling mechanisms and question bias</a:t>
            </a:r>
          </a:p>
          <a:p>
            <a:r>
              <a:rPr lang="en-US" dirty="0" smtClean="0"/>
              <a:t>Quantitative researchers weigh up statistical significance</a:t>
            </a:r>
          </a:p>
          <a:p>
            <a:r>
              <a:rPr lang="en-US" dirty="0" smtClean="0"/>
              <a:t>What do Humanists do to establish rigor?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362241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a:bodyPr>
          <a:lstStyle/>
          <a:p>
            <a:pPr marL="0" indent="0">
              <a:buNone/>
            </a:pPr>
            <a:r>
              <a:rPr lang="en-US" dirty="0" smtClean="0"/>
              <a:t>Taken out of </a:t>
            </a:r>
            <a:r>
              <a:rPr lang="en-US" dirty="0" smtClean="0"/>
              <a:t>context, </a:t>
            </a:r>
            <a:r>
              <a:rPr lang="en-US" dirty="0" smtClean="0"/>
              <a:t>data loses its meaning</a:t>
            </a:r>
          </a:p>
          <a:p>
            <a:r>
              <a:rPr lang="en-US" dirty="0"/>
              <a:t>Context is </a:t>
            </a:r>
            <a:r>
              <a:rPr lang="en-US" dirty="0" smtClean="0"/>
              <a:t>built.</a:t>
            </a:r>
            <a:endParaRPr lang="en-US" dirty="0"/>
          </a:p>
          <a:p>
            <a:r>
              <a:rPr lang="en-US" dirty="0"/>
              <a:t>Context is hard to represent at </a:t>
            </a:r>
            <a:r>
              <a:rPr lang="en-US" dirty="0" smtClean="0"/>
              <a:t>scale.</a:t>
            </a:r>
            <a:endParaRPr lang="en-US" dirty="0" smtClean="0"/>
          </a:p>
          <a:p>
            <a:r>
              <a:rPr lang="en-US" dirty="0" smtClean="0"/>
              <a:t>The ability to represent something as a visualization does not mean that </a:t>
            </a:r>
            <a:r>
              <a:rPr lang="en-US" dirty="0" err="1" smtClean="0"/>
              <a:t>viz</a:t>
            </a:r>
            <a:r>
              <a:rPr lang="en-US" dirty="0" smtClean="0"/>
              <a:t> conveys the whole </a:t>
            </a:r>
            <a:r>
              <a:rPr lang="en-US" dirty="0" smtClean="0"/>
              <a:t>story.</a:t>
            </a:r>
            <a:endParaRPr lang="en-US" dirty="0" smtClean="0"/>
          </a:p>
          <a:p>
            <a:pPr lvl="1"/>
            <a:r>
              <a:rPr lang="en-US" dirty="0">
                <a:hlinkClick r:id="rId2"/>
              </a:rPr>
              <a:t>http://www.tylervigen.com/spurious-</a:t>
            </a:r>
            <a:r>
              <a:rPr lang="en-US" dirty="0" smtClean="0">
                <a:hlinkClick r:id="rId2"/>
              </a:rPr>
              <a:t>correlations</a:t>
            </a:r>
            <a:r>
              <a:rPr lang="en-US" dirty="0" smtClean="0"/>
              <a:t>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5" name="TextBox 4"/>
          <p:cNvSpPr txBox="1"/>
          <p:nvPr/>
        </p:nvSpPr>
        <p:spPr>
          <a:xfrm>
            <a:off x="457200" y="5979903"/>
            <a:ext cx="7098029" cy="646331"/>
          </a:xfrm>
          <a:prstGeom prst="rect">
            <a:avLst/>
          </a:prstGeom>
          <a:noFill/>
        </p:spPr>
        <p:txBody>
          <a:bodyPr wrap="none" rtlCol="0">
            <a:spAutoFit/>
          </a:bodyPr>
          <a:lstStyle/>
          <a:p>
            <a:r>
              <a:rPr lang="en-US" dirty="0"/>
              <a:t> </a:t>
            </a:r>
            <a:r>
              <a:rPr lang="en-US" dirty="0" err="1"/>
              <a:t>danah</a:t>
            </a:r>
            <a:r>
              <a:rPr lang="en-US" dirty="0"/>
              <a:t> </a:t>
            </a:r>
            <a:r>
              <a:rPr lang="en-US" dirty="0" err="1"/>
              <a:t>boyd</a:t>
            </a:r>
            <a:r>
              <a:rPr lang="en-US" dirty="0"/>
              <a:t> &amp; Kate Crawford (2012) CRITICAL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928518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041710" cy="4379702"/>
          </a:xfrm>
        </p:spPr>
        <p:txBody>
          <a:bodyPr>
            <a:normAutofit/>
          </a:bodyPr>
          <a:lstStyle/>
          <a:p>
            <a:pPr marL="0" indent="0">
              <a:buNone/>
            </a:pPr>
            <a:r>
              <a:rPr lang="en-US" dirty="0" smtClean="0"/>
              <a:t>Just because it’s accessible does not make it </a:t>
            </a:r>
            <a:r>
              <a:rPr lang="en-US" dirty="0" smtClean="0"/>
              <a:t>ethical.</a:t>
            </a:r>
            <a:endParaRPr lang="en-US" dirty="0" smtClean="0"/>
          </a:p>
          <a:p>
            <a:r>
              <a:rPr lang="en-US" dirty="0" smtClean="0"/>
              <a:t>Accountability </a:t>
            </a:r>
            <a:r>
              <a:rPr lang="en-US" dirty="0"/>
              <a:t>to truth, control, and </a:t>
            </a:r>
            <a:r>
              <a:rPr lang="en-US" dirty="0" smtClean="0"/>
              <a:t>power is situational. To whom should you be accountable? Which story should you tell? </a:t>
            </a:r>
            <a:r>
              <a:rPr lang="en-US" dirty="0" smtClean="0"/>
              <a:t>What will be the impact of the telling, and on whom? </a:t>
            </a:r>
            <a:r>
              <a:rPr lang="en-US" dirty="0" smtClean="0"/>
              <a:t>By the not telling? </a:t>
            </a:r>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6" name="TextBox 5"/>
          <p:cNvSpPr txBox="1"/>
          <p:nvPr/>
        </p:nvSpPr>
        <p:spPr>
          <a:xfrm>
            <a:off x="2003432" y="6003680"/>
            <a:ext cx="6683368" cy="646331"/>
          </a:xfrm>
          <a:prstGeom prst="rect">
            <a:avLst/>
          </a:prstGeom>
          <a:noFill/>
        </p:spPr>
        <p:txBody>
          <a:bodyPr wrap="none" rtlCol="0">
            <a:spAutoFit/>
          </a:bodyPr>
          <a:lstStyle/>
          <a:p>
            <a:r>
              <a:rPr lang="en-US" dirty="0" err="1" smtClean="0"/>
              <a:t>danah</a:t>
            </a:r>
            <a:r>
              <a:rPr lang="en-US" dirty="0" smtClean="0"/>
              <a:t> </a:t>
            </a:r>
            <a:r>
              <a:rPr lang="en-US" dirty="0" err="1"/>
              <a:t>boyd</a:t>
            </a:r>
            <a:r>
              <a:rPr lang="en-US" dirty="0"/>
              <a:t> &amp; Kate Crawford (2012</a:t>
            </a:r>
            <a:r>
              <a:rPr lang="en-US" dirty="0" smtClean="0"/>
              <a:t>). “</a:t>
            </a:r>
            <a:r>
              <a:rPr lang="en-US" dirty="0" err="1" smtClean="0"/>
              <a:t>Critcal</a:t>
            </a:r>
            <a:r>
              <a:rPr lang="en-US" dirty="0" smtClean="0"/>
              <a:t>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4209450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Cultural Studies</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Cultural studies is a field of theoretically, politically, and empirically engaged cultural analysis that concentrates upon the political dynamics of contemporary culture, its historical foundations, defining traits, conflicts, and </a:t>
            </a:r>
            <a:r>
              <a:rPr lang="en-US" dirty="0" smtClean="0"/>
              <a:t>contingencies</a:t>
            </a:r>
            <a:r>
              <a:rPr lang="en-US" dirty="0"/>
              <a:t> </a:t>
            </a:r>
            <a:r>
              <a:rPr lang="en-US" dirty="0" smtClean="0"/>
              <a:t>. . .</a:t>
            </a:r>
            <a:r>
              <a:rPr lang="en-US" dirty="0"/>
              <a:t> Cultural studies combines a variety of politically engaged critical approaches drawn including semiotics, Marxism, feminist theory, ethnography, critical race theory, Post-structuralism, </a:t>
            </a:r>
            <a:r>
              <a:rPr lang="en-US" dirty="0" err="1"/>
              <a:t>Postcolonialism</a:t>
            </a:r>
            <a:r>
              <a:rPr lang="en-US" dirty="0"/>
              <a:t>, social theory, political theory, history, philosophy, literary theory, media theory, film/video studies, communication studies, political economy, translation studies, museum studies and art history/criticism to study cultural phenomena in various societies and historical periods.</a:t>
            </a:r>
          </a:p>
        </p:txBody>
      </p:sp>
      <p:sp>
        <p:nvSpPr>
          <p:cNvPr id="4" name="TextBox 3"/>
          <p:cNvSpPr txBox="1"/>
          <p:nvPr/>
        </p:nvSpPr>
        <p:spPr>
          <a:xfrm>
            <a:off x="3601330" y="6189271"/>
            <a:ext cx="1121859" cy="369332"/>
          </a:xfrm>
          <a:prstGeom prst="rect">
            <a:avLst/>
          </a:prstGeom>
          <a:noFill/>
        </p:spPr>
        <p:txBody>
          <a:bodyPr wrap="none" rtlCol="0">
            <a:spAutoFit/>
          </a:bodyPr>
          <a:lstStyle/>
          <a:p>
            <a:r>
              <a:rPr lang="en-US" dirty="0" smtClean="0"/>
              <a:t>Wikipedia</a:t>
            </a:r>
            <a:endParaRPr lang="en-US" dirty="0"/>
          </a:p>
        </p:txBody>
      </p:sp>
    </p:spTree>
    <p:extLst>
      <p:ext uri="{BB962C8B-B14F-4D97-AF65-F5344CB8AC3E}">
        <p14:creationId xmlns:p14="http://schemas.microsoft.com/office/powerpoint/2010/main" val="32836285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lnSpcReduction="10000"/>
          </a:bodyPr>
          <a:lstStyle/>
          <a:p>
            <a:r>
              <a:rPr lang="en-US" dirty="0" smtClean="0"/>
              <a:t>develops and mutates across space and time with changing regimes, technologies and priorities. </a:t>
            </a:r>
          </a:p>
          <a:p>
            <a:r>
              <a:rPr lang="en-US" dirty="0" smtClean="0"/>
              <a:t>Requires insight into: </a:t>
            </a:r>
          </a:p>
          <a:p>
            <a:pPr lvl="1"/>
            <a:r>
              <a:rPr lang="en-US" dirty="0" smtClean="0"/>
              <a:t>how to handle, store and analyze huge torrents of data, and </a:t>
            </a:r>
          </a:p>
          <a:p>
            <a:pPr lvl="1"/>
            <a:r>
              <a:rPr lang="en-US" dirty="0" smtClean="0"/>
              <a:t>with </a:t>
            </a:r>
            <a:r>
              <a:rPr lang="en-US" dirty="0"/>
              <a:t>the development of data mining and data analytics techniques dependent on machine learning, concerns </a:t>
            </a:r>
            <a:r>
              <a:rPr lang="en-US" dirty="0" smtClean="0"/>
              <a:t>with respect to data quality, validity, reliability, authenticity, usability, and lineage.</a:t>
            </a:r>
          </a:p>
          <a:p>
            <a:pPr marL="0" indent="0">
              <a:buNone/>
            </a:pPr>
            <a:r>
              <a:rPr lang="en-US" dirty="0" smtClean="0"/>
              <a:t>—</a:t>
            </a:r>
            <a:r>
              <a:rPr lang="en-US" dirty="0" err="1" smtClean="0"/>
              <a:t>Kitchin</a:t>
            </a:r>
            <a:r>
              <a:rPr lang="en-US" dirty="0" smtClean="0"/>
              <a:t> </a:t>
            </a:r>
            <a:r>
              <a:rPr lang="en-US" dirty="0" smtClean="0"/>
              <a:t>and </a:t>
            </a:r>
            <a:r>
              <a:rPr lang="en-US" dirty="0" err="1" smtClean="0"/>
              <a:t>Lauirault</a:t>
            </a:r>
            <a:endParaRPr lang="en-US" dirty="0" smtClean="0"/>
          </a:p>
          <a:p>
            <a:pPr marL="0" indent="0">
              <a:buNone/>
            </a:pPr>
            <a:endParaRPr lang="en-US" dirty="0" smtClean="0"/>
          </a:p>
          <a:p>
            <a:endParaRPr lang="en-US" dirty="0"/>
          </a:p>
        </p:txBody>
      </p:sp>
      <p:sp>
        <p:nvSpPr>
          <p:cNvPr id="4" name="Title 1"/>
          <p:cNvSpPr>
            <a:spLocks noGrp="1"/>
          </p:cNvSpPr>
          <p:nvPr>
            <p:ph type="title"/>
          </p:nvPr>
        </p:nvSpPr>
        <p:spPr>
          <a:xfrm>
            <a:off x="457200" y="274638"/>
            <a:ext cx="8229600" cy="1143000"/>
          </a:xfrm>
        </p:spPr>
        <p:txBody>
          <a:bodyPr>
            <a:normAutofit fontScale="90000"/>
          </a:bodyPr>
          <a:lstStyle/>
          <a:p>
            <a:r>
              <a:rPr lang="en-US" dirty="0" smtClean="0"/>
              <a:t>Ethics</a:t>
            </a:r>
            <a:r>
              <a:rPr lang="en-US" dirty="0"/>
              <a:t>, politics and economics </a:t>
            </a:r>
            <a:r>
              <a:rPr lang="en-US" dirty="0" smtClean="0"/>
              <a:t>of </a:t>
            </a:r>
            <a:br>
              <a:rPr lang="en-US" dirty="0" smtClean="0"/>
            </a:br>
            <a:r>
              <a:rPr lang="en-US" dirty="0" smtClean="0"/>
              <a:t>“Big Data”</a:t>
            </a:r>
            <a:endParaRPr lang="en-US" dirty="0"/>
          </a:p>
        </p:txBody>
      </p:sp>
    </p:spTree>
    <p:extLst>
      <p:ext uri="{BB962C8B-B14F-4D97-AF65-F5344CB8AC3E}">
        <p14:creationId xmlns:p14="http://schemas.microsoft.com/office/powerpoint/2010/main" val="41343669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is data important in DH? </a:t>
            </a:r>
            <a:endParaRPr lang="en-US" dirty="0"/>
          </a:p>
        </p:txBody>
      </p:sp>
      <p:sp>
        <p:nvSpPr>
          <p:cNvPr id="3" name="Content Placeholder 2"/>
          <p:cNvSpPr>
            <a:spLocks noGrp="1"/>
          </p:cNvSpPr>
          <p:nvPr>
            <p:ph idx="1"/>
          </p:nvPr>
        </p:nvSpPr>
        <p:spPr/>
        <p:txBody>
          <a:bodyPr/>
          <a:lstStyle/>
          <a:p>
            <a:r>
              <a:rPr lang="en-US" dirty="0" smtClean="0"/>
              <a:t>Access</a:t>
            </a:r>
            <a:endParaRPr lang="en-US" dirty="0"/>
          </a:p>
          <a:p>
            <a:pPr lvl="1"/>
            <a:r>
              <a:rPr lang="en-US" dirty="0" smtClean="0"/>
              <a:t>Metadata</a:t>
            </a:r>
            <a:endParaRPr lang="en-US" dirty="0"/>
          </a:p>
          <a:p>
            <a:pPr lvl="1"/>
            <a:r>
              <a:rPr lang="en-US" dirty="0" smtClean="0"/>
              <a:t>Patterns</a:t>
            </a:r>
            <a:endParaRPr lang="en-US" dirty="0"/>
          </a:p>
          <a:p>
            <a:pPr lvl="1"/>
            <a:r>
              <a:rPr lang="en-US" dirty="0" smtClean="0"/>
              <a:t>Non-consumptive data</a:t>
            </a:r>
          </a:p>
          <a:p>
            <a:r>
              <a:rPr lang="en-US" dirty="0" smtClean="0"/>
              <a:t>Preservation</a:t>
            </a:r>
          </a:p>
          <a:p>
            <a:r>
              <a:rPr lang="en-US" dirty="0" smtClean="0"/>
              <a:t>Scholarship</a:t>
            </a:r>
          </a:p>
          <a:p>
            <a:r>
              <a:rPr lang="en-US" dirty="0" smtClean="0"/>
              <a:t>Teaching</a:t>
            </a:r>
          </a:p>
          <a:p>
            <a:r>
              <a:rPr lang="en-US" dirty="0" smtClean="0"/>
              <a:t>Public outreach</a:t>
            </a:r>
            <a:endParaRPr lang="en-US" dirty="0"/>
          </a:p>
        </p:txBody>
      </p:sp>
    </p:spTree>
    <p:extLst>
      <p:ext uri="{BB962C8B-B14F-4D97-AF65-F5344CB8AC3E}">
        <p14:creationId xmlns:p14="http://schemas.microsoft.com/office/powerpoint/2010/main" val="17200999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Critical Questions for Big Data in the Humanities</a:t>
            </a:r>
          </a:p>
        </p:txBody>
      </p:sp>
      <p:sp>
        <p:nvSpPr>
          <p:cNvPr id="3" name="Content Placeholder 2"/>
          <p:cNvSpPr>
            <a:spLocks noGrp="1"/>
          </p:cNvSpPr>
          <p:nvPr>
            <p:ph idx="1"/>
          </p:nvPr>
        </p:nvSpPr>
        <p:spPr>
          <a:xfrm>
            <a:off x="457200" y="1600201"/>
            <a:ext cx="8229600" cy="4379702"/>
          </a:xfrm>
        </p:spPr>
        <p:txBody>
          <a:bodyPr>
            <a:normAutofit fontScale="92500" lnSpcReduction="20000"/>
          </a:bodyPr>
          <a:lstStyle/>
          <a:p>
            <a:pPr marL="0" indent="0">
              <a:buNone/>
            </a:pPr>
            <a:r>
              <a:rPr lang="en-US" dirty="0" smtClean="0"/>
              <a:t>Limited access to </a:t>
            </a:r>
            <a:r>
              <a:rPr lang="en-US" dirty="0" smtClean="0"/>
              <a:t>big </a:t>
            </a:r>
            <a:r>
              <a:rPr lang="en-US" dirty="0"/>
              <a:t>d</a:t>
            </a:r>
            <a:r>
              <a:rPr lang="en-US" dirty="0" smtClean="0"/>
              <a:t>ata </a:t>
            </a:r>
            <a:r>
              <a:rPr lang="en-US" dirty="0" smtClean="0"/>
              <a:t>creates new digital divides</a:t>
            </a:r>
          </a:p>
          <a:p>
            <a:r>
              <a:rPr lang="en-US" dirty="0" smtClean="0"/>
              <a:t>Who gets access? </a:t>
            </a:r>
          </a:p>
          <a:p>
            <a:r>
              <a:rPr lang="en-US" dirty="0" smtClean="0"/>
              <a:t>For what purposes? </a:t>
            </a:r>
          </a:p>
          <a:p>
            <a:r>
              <a:rPr lang="en-US" dirty="0" smtClean="0"/>
              <a:t>In what contexts? </a:t>
            </a:r>
          </a:p>
          <a:p>
            <a:r>
              <a:rPr lang="en-US" dirty="0" smtClean="0"/>
              <a:t>And with what constraints? </a:t>
            </a:r>
          </a:p>
          <a:p>
            <a:r>
              <a:rPr lang="en-US" dirty="0"/>
              <a:t>Who has the skills</a:t>
            </a:r>
            <a:r>
              <a:rPr lang="en-US" dirty="0" smtClean="0"/>
              <a:t>?</a:t>
            </a:r>
          </a:p>
          <a:p>
            <a:pPr lvl="1"/>
            <a:r>
              <a:rPr lang="en-US" dirty="0" smtClean="0"/>
              <a:t>“Wrangling APIs, scraping, and analyzing large swathes of data is a skill set generally restricted to those with a computational background.”</a:t>
            </a:r>
            <a:endParaRPr lang="en-US" dirty="0"/>
          </a:p>
          <a:p>
            <a:endParaRPr lang="en-US" dirty="0" smtClean="0"/>
          </a:p>
        </p:txBody>
      </p:sp>
      <p:sp>
        <p:nvSpPr>
          <p:cNvPr id="4" name="TextBox 3"/>
          <p:cNvSpPr txBox="1"/>
          <p:nvPr/>
        </p:nvSpPr>
        <p:spPr>
          <a:xfrm>
            <a:off x="8167300" y="4533152"/>
            <a:ext cx="519500" cy="369332"/>
          </a:xfrm>
          <a:prstGeom prst="rect">
            <a:avLst/>
          </a:prstGeom>
          <a:noFill/>
        </p:spPr>
        <p:txBody>
          <a:bodyPr wrap="square" rtlCol="0">
            <a:spAutoFit/>
          </a:bodyPr>
          <a:lstStyle/>
          <a:p>
            <a:endParaRPr lang="en-US" dirty="0"/>
          </a:p>
        </p:txBody>
      </p:sp>
      <p:sp>
        <p:nvSpPr>
          <p:cNvPr id="6" name="TextBox 5"/>
          <p:cNvSpPr txBox="1"/>
          <p:nvPr/>
        </p:nvSpPr>
        <p:spPr>
          <a:xfrm>
            <a:off x="2003432" y="6003680"/>
            <a:ext cx="6683368" cy="646331"/>
          </a:xfrm>
          <a:prstGeom prst="rect">
            <a:avLst/>
          </a:prstGeom>
          <a:noFill/>
        </p:spPr>
        <p:txBody>
          <a:bodyPr wrap="none" rtlCol="0">
            <a:spAutoFit/>
          </a:bodyPr>
          <a:lstStyle/>
          <a:p>
            <a:r>
              <a:rPr lang="en-US" dirty="0" err="1" smtClean="0"/>
              <a:t>danah</a:t>
            </a:r>
            <a:r>
              <a:rPr lang="en-US" dirty="0" smtClean="0"/>
              <a:t> </a:t>
            </a:r>
            <a:r>
              <a:rPr lang="en-US" dirty="0" err="1"/>
              <a:t>boyd</a:t>
            </a:r>
            <a:r>
              <a:rPr lang="en-US" dirty="0"/>
              <a:t> &amp; Kate Crawford (2012</a:t>
            </a:r>
            <a:r>
              <a:rPr lang="en-US" dirty="0" smtClean="0"/>
              <a:t>). “</a:t>
            </a:r>
            <a:r>
              <a:rPr lang="en-US" dirty="0" err="1" smtClean="0"/>
              <a:t>Critcal</a:t>
            </a:r>
            <a:r>
              <a:rPr lang="en-US" dirty="0" smtClean="0"/>
              <a:t> Questions for Big Data.” </a:t>
            </a:r>
            <a:endParaRPr lang="en-US" dirty="0" smtClean="0"/>
          </a:p>
          <a:p>
            <a:r>
              <a:rPr lang="en-US" dirty="0" smtClean="0"/>
              <a:t>Information</a:t>
            </a:r>
            <a:r>
              <a:rPr lang="en-US" dirty="0"/>
              <a:t>, Communication &amp; Society, 15:5, 662-679</a:t>
            </a:r>
          </a:p>
        </p:txBody>
      </p:sp>
    </p:spTree>
    <p:extLst>
      <p:ext uri="{BB962C8B-B14F-4D97-AF65-F5344CB8AC3E}">
        <p14:creationId xmlns:p14="http://schemas.microsoft.com/office/powerpoint/2010/main" val="1180069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fontScale="92500" lnSpcReduction="10000"/>
          </a:bodyPr>
          <a:lstStyle/>
          <a:p>
            <a:r>
              <a:rPr lang="en-US" dirty="0" smtClean="0"/>
              <a:t>A method for modeling the world</a:t>
            </a:r>
          </a:p>
          <a:p>
            <a:r>
              <a:rPr lang="en-US" dirty="0" smtClean="0"/>
              <a:t>Used to sketch, explore, and frame the nature of investigations by writing programs</a:t>
            </a:r>
          </a:p>
          <a:p>
            <a:r>
              <a:rPr lang="en-US" dirty="0" smtClean="0"/>
              <a:t>Allows researchers to question, refine, overturn, or further develop existing data representations, computational methods, and theories</a:t>
            </a:r>
          </a:p>
          <a:p>
            <a:r>
              <a:rPr lang="en-US" dirty="0" smtClean="0"/>
              <a:t>Involves using computation as a way of inquiring about and constructively thinking about important issues</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23609199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a:bodyPr>
          <a:lstStyle/>
          <a:p>
            <a:pPr marL="0" indent="0">
              <a:buNone/>
            </a:pPr>
            <a:r>
              <a:rPr lang="en-US" dirty="0" smtClean="0"/>
              <a:t>Cognitively: Programming helps us think</a:t>
            </a:r>
          </a:p>
          <a:p>
            <a:r>
              <a:rPr lang="en-US" dirty="0" smtClean="0"/>
              <a:t>Thinking with computers can be very helpful</a:t>
            </a:r>
          </a:p>
          <a:p>
            <a:r>
              <a:rPr lang="en-US" dirty="0" smtClean="0"/>
              <a:t>Can improve general thinking</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42112243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lnSpcReduction="10000"/>
          </a:bodyPr>
          <a:lstStyle/>
          <a:p>
            <a:pPr marL="0" indent="0">
              <a:buNone/>
            </a:pPr>
            <a:r>
              <a:rPr lang="en-US" dirty="0" smtClean="0"/>
              <a:t>Culturally: programming gives insight into cultural systems</a:t>
            </a:r>
          </a:p>
          <a:p>
            <a:pPr marL="0" indent="0">
              <a:buNone/>
            </a:pPr>
            <a:r>
              <a:rPr lang="en-US" dirty="0" smtClean="0"/>
              <a:t>Gain a better perspective on cultural systems that use computation, into the intentions of designers, the influence of material history, protocols, regulations, and platforms</a:t>
            </a:r>
          </a:p>
          <a:p>
            <a:pPr marL="0" indent="0">
              <a:buNone/>
            </a:pPr>
            <a:r>
              <a:rPr lang="en-US" dirty="0" smtClean="0"/>
              <a:t>Developing cultural systems as experiments about, interventions into, augmentation of, or alternatives to the ones that exist</a:t>
            </a:r>
            <a:endParaRPr lang="en-US" dirty="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421122437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Program?</a:t>
            </a:r>
            <a:endParaRPr lang="en-US" dirty="0"/>
          </a:p>
        </p:txBody>
      </p:sp>
      <p:sp>
        <p:nvSpPr>
          <p:cNvPr id="3" name="Content Placeholder 2"/>
          <p:cNvSpPr>
            <a:spLocks noGrp="1"/>
          </p:cNvSpPr>
          <p:nvPr>
            <p:ph idx="1"/>
          </p:nvPr>
        </p:nvSpPr>
        <p:spPr>
          <a:xfrm>
            <a:off x="344658" y="1417638"/>
            <a:ext cx="8229600" cy="4475714"/>
          </a:xfrm>
        </p:spPr>
        <p:txBody>
          <a:bodyPr>
            <a:normAutofit/>
          </a:bodyPr>
          <a:lstStyle/>
          <a:p>
            <a:pPr marL="0" indent="0">
              <a:buNone/>
            </a:pPr>
            <a:r>
              <a:rPr lang="en-US" dirty="0" smtClean="0"/>
              <a:t>Socially: Computation can help to build a better world</a:t>
            </a:r>
          </a:p>
          <a:p>
            <a:r>
              <a:rPr lang="en-US" dirty="0" smtClean="0"/>
              <a:t>Humanists can better collaborate with CS to produce more reflexive applications</a:t>
            </a:r>
          </a:p>
          <a:p>
            <a:r>
              <a:rPr lang="en-US" dirty="0" smtClean="0"/>
              <a:t>To develop utopias and dystopias that can be considered and or applied</a:t>
            </a:r>
          </a:p>
          <a:p>
            <a:r>
              <a:rPr lang="en-US" dirty="0" smtClean="0"/>
              <a:t>The pleasure of making and the pleasure of discovery through making</a:t>
            </a:r>
          </a:p>
          <a:p>
            <a:endParaRPr lang="en-US" dirty="0" smtClean="0"/>
          </a:p>
        </p:txBody>
      </p:sp>
      <p:sp>
        <p:nvSpPr>
          <p:cNvPr id="4" name="TextBox 3"/>
          <p:cNvSpPr txBox="1"/>
          <p:nvPr/>
        </p:nvSpPr>
        <p:spPr>
          <a:xfrm>
            <a:off x="660707" y="5893352"/>
            <a:ext cx="8026093" cy="646331"/>
          </a:xfrm>
          <a:prstGeom prst="rect">
            <a:avLst/>
          </a:prstGeom>
          <a:noFill/>
        </p:spPr>
        <p:txBody>
          <a:bodyPr wrap="none" rtlCol="0">
            <a:spAutoFit/>
          </a:bodyPr>
          <a:lstStyle/>
          <a:p>
            <a:r>
              <a:rPr lang="en-US" dirty="0"/>
              <a:t>Nick Montfort (2016) “Why Program?” In Exploratory Programming for the Arts and </a:t>
            </a:r>
            <a:endParaRPr lang="en-US" dirty="0" smtClean="0"/>
          </a:p>
          <a:p>
            <a:r>
              <a:rPr lang="en-US" dirty="0" smtClean="0"/>
              <a:t>Humanities</a:t>
            </a:r>
            <a:r>
              <a:rPr lang="en-US" dirty="0"/>
              <a:t>, 267–77. Cambridge, MA: The MIT Press.</a:t>
            </a:r>
          </a:p>
        </p:txBody>
      </p:sp>
    </p:spTree>
    <p:extLst>
      <p:ext uri="{BB962C8B-B14F-4D97-AF65-F5344CB8AC3E}">
        <p14:creationId xmlns:p14="http://schemas.microsoft.com/office/powerpoint/2010/main" val="38950946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indent="0"/>
            <a:r>
              <a:rPr lang="en-US" dirty="0"/>
              <a:t>Programming for Cultural Data Analysis: the syllabus</a:t>
            </a:r>
          </a:p>
        </p:txBody>
      </p:sp>
      <p:sp>
        <p:nvSpPr>
          <p:cNvPr id="3" name="Content Placeholder 2"/>
          <p:cNvSpPr>
            <a:spLocks noGrp="1"/>
          </p:cNvSpPr>
          <p:nvPr>
            <p:ph idx="1"/>
          </p:nvPr>
        </p:nvSpPr>
        <p:spPr/>
        <p:txBody>
          <a:bodyPr>
            <a:normAutofit/>
          </a:bodyPr>
          <a:lstStyle/>
          <a:p>
            <a:pPr lvl="1"/>
            <a:endParaRPr lang="en-US" dirty="0"/>
          </a:p>
          <a:p>
            <a:pPr lvl="1"/>
            <a:r>
              <a:rPr lang="en-US" dirty="0">
                <a:hlinkClick r:id="rId2"/>
              </a:rPr>
              <a:t>https://pcda17.github.io</a:t>
            </a:r>
            <a:r>
              <a:rPr lang="en-US" dirty="0" smtClean="0">
                <a:hlinkClick r:id="rId2"/>
              </a:rPr>
              <a:t>/</a:t>
            </a:r>
            <a:r>
              <a:rPr lang="en-US" dirty="0" smtClean="0"/>
              <a:t> </a:t>
            </a:r>
            <a:endParaRPr lang="en-US" dirty="0" smtClean="0"/>
          </a:p>
          <a:p>
            <a:pPr lvl="1"/>
            <a:endParaRPr lang="en-US" dirty="0" smtClean="0">
              <a:hlinkClick r:id="rId3"/>
            </a:endParaRPr>
          </a:p>
          <a:p>
            <a:pPr lvl="1"/>
            <a:r>
              <a:rPr lang="en-US" dirty="0" smtClean="0">
                <a:hlinkClick r:id="rId3"/>
              </a:rPr>
              <a:t>https</a:t>
            </a:r>
            <a:r>
              <a:rPr lang="en-US" dirty="0">
                <a:hlinkClick r:id="rId3"/>
              </a:rPr>
              <a:t>://utexas.instructure.com/courses/1216837</a:t>
            </a:r>
            <a:endParaRPr lang="en-US" dirty="0"/>
          </a:p>
          <a:p>
            <a:pPr lvl="1"/>
            <a:endParaRPr lang="en-US" dirty="0"/>
          </a:p>
          <a:p>
            <a:endParaRPr lang="en-US" sz="2800" dirty="0"/>
          </a:p>
        </p:txBody>
      </p:sp>
    </p:spTree>
    <p:extLst>
      <p:ext uri="{BB962C8B-B14F-4D97-AF65-F5344CB8AC3E}">
        <p14:creationId xmlns:p14="http://schemas.microsoft.com/office/powerpoint/2010/main" val="20516081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A brief </a:t>
            </a:r>
            <a:r>
              <a:rPr lang="en-US" dirty="0"/>
              <a:t>overview of </a:t>
            </a:r>
            <a:r>
              <a:rPr lang="en-US" dirty="0" smtClean="0"/>
              <a:t>Docker terms:</a:t>
            </a:r>
          </a:p>
          <a:p>
            <a:pPr marL="0" indent="0">
              <a:buNone/>
            </a:pPr>
            <a:r>
              <a:rPr lang="en-US" dirty="0" smtClean="0"/>
              <a:t>	https</a:t>
            </a:r>
            <a:r>
              <a:rPr lang="en-US" dirty="0"/>
              <a:t>://docker-curriculum.com/#terminology</a:t>
            </a:r>
            <a:br>
              <a:rPr lang="en-US" dirty="0"/>
            </a:br>
            <a:endParaRPr lang="en-US" dirty="0" smtClean="0"/>
          </a:p>
          <a:p>
            <a:r>
              <a:rPr lang="en-US" dirty="0" smtClean="0"/>
              <a:t>Docker Glossary:</a:t>
            </a:r>
            <a:r>
              <a:rPr lang="en-US" dirty="0"/>
              <a:t/>
            </a:r>
            <a:br>
              <a:rPr lang="en-US" dirty="0"/>
            </a:br>
            <a:r>
              <a:rPr lang="en-US" dirty="0"/>
              <a:t>https://docs.docker.com/glossary/</a:t>
            </a:r>
            <a:br>
              <a:rPr lang="en-US" dirty="0"/>
            </a:br>
            <a:r>
              <a:rPr lang="en-US" dirty="0"/>
              <a:t/>
            </a:r>
            <a:br>
              <a:rPr lang="en-US" dirty="0"/>
            </a:br>
            <a:endParaRPr lang="en-US" dirty="0"/>
          </a:p>
        </p:txBody>
      </p:sp>
    </p:spTree>
    <p:extLst>
      <p:ext uri="{BB962C8B-B14F-4D97-AF65-F5344CB8AC3E}">
        <p14:creationId xmlns:p14="http://schemas.microsoft.com/office/powerpoint/2010/main" val="7666733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ritical Data Studies</a:t>
            </a:r>
            <a:endParaRPr lang="en-US" dirty="0"/>
          </a:p>
        </p:txBody>
      </p:sp>
      <p:sp>
        <p:nvSpPr>
          <p:cNvPr id="3" name="Content Placeholder 2"/>
          <p:cNvSpPr>
            <a:spLocks noGrp="1"/>
          </p:cNvSpPr>
          <p:nvPr>
            <p:ph idx="1"/>
          </p:nvPr>
        </p:nvSpPr>
        <p:spPr/>
        <p:txBody>
          <a:bodyPr/>
          <a:lstStyle/>
          <a:p>
            <a:pPr marL="0" indent="0">
              <a:buNone/>
            </a:pPr>
            <a:r>
              <a:rPr lang="en-US" dirty="0" smtClean="0"/>
              <a:t>“Research </a:t>
            </a:r>
            <a:r>
              <a:rPr lang="en-US" dirty="0" smtClean="0"/>
              <a:t>and thinking that applies critical social theory to data to explore the ways in which they are never simply neutral, objective, independent, raw representations of the world, but are situated, contingent, relational, contextual, and do active work in the </a:t>
            </a:r>
            <a:r>
              <a:rPr lang="en-US" dirty="0" smtClean="0"/>
              <a:t>world”</a:t>
            </a:r>
            <a:endParaRPr lang="en-US" dirty="0" smtClean="0"/>
          </a:p>
        </p:txBody>
      </p:sp>
      <p:sp>
        <p:nvSpPr>
          <p:cNvPr id="4" name="TextBox 3"/>
          <p:cNvSpPr txBox="1"/>
          <p:nvPr/>
        </p:nvSpPr>
        <p:spPr>
          <a:xfrm>
            <a:off x="315173" y="5479832"/>
            <a:ext cx="8538718" cy="923330"/>
          </a:xfrm>
          <a:prstGeom prst="rect">
            <a:avLst/>
          </a:prstGeom>
          <a:noFill/>
        </p:spPr>
        <p:txBody>
          <a:bodyPr wrap="square" rtlCol="0">
            <a:spAutoFit/>
          </a:bodyPr>
          <a:lstStyle/>
          <a:p>
            <a:r>
              <a:rPr lang="en-US" dirty="0"/>
              <a:t>Dalton, Craig, and Jim Thatcher. "What does a critical data studies look like, </a:t>
            </a:r>
            <a:r>
              <a:rPr lang="en-US" dirty="0" smtClean="0"/>
              <a:t>and </a:t>
            </a:r>
          </a:p>
          <a:p>
            <a:r>
              <a:rPr lang="en-US" dirty="0" smtClean="0"/>
              <a:t>why </a:t>
            </a:r>
            <a:r>
              <a:rPr lang="en-US" dirty="0"/>
              <a:t>do we care? Seven points for a critical approach to ‘big data’." Society and Space open site (2014).</a:t>
            </a:r>
          </a:p>
        </p:txBody>
      </p:sp>
    </p:spTree>
    <p:extLst>
      <p:ext uri="{BB962C8B-B14F-4D97-AF65-F5344CB8AC3E}">
        <p14:creationId xmlns:p14="http://schemas.microsoft.com/office/powerpoint/2010/main" val="38755438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346"/>
            <a:ext cx="8229600" cy="1143000"/>
          </a:xfrm>
        </p:spPr>
        <p:txBody>
          <a:bodyPr/>
          <a:lstStyle/>
          <a:p>
            <a:r>
              <a:rPr lang="en-US" dirty="0" smtClean="0"/>
              <a:t>How to be critical about data? </a:t>
            </a:r>
            <a:endParaRPr lang="en-US" dirty="0"/>
          </a:p>
        </p:txBody>
      </p:sp>
      <p:sp>
        <p:nvSpPr>
          <p:cNvPr id="3" name="Content Placeholder 2"/>
          <p:cNvSpPr>
            <a:spLocks noGrp="1"/>
          </p:cNvSpPr>
          <p:nvPr>
            <p:ph idx="1"/>
          </p:nvPr>
        </p:nvSpPr>
        <p:spPr>
          <a:xfrm>
            <a:off x="457200" y="1025093"/>
            <a:ext cx="8229600" cy="4525963"/>
          </a:xfrm>
        </p:spPr>
        <p:txBody>
          <a:bodyPr>
            <a:noAutofit/>
          </a:bodyPr>
          <a:lstStyle/>
          <a:p>
            <a:pPr marL="514350" indent="-514350">
              <a:buFont typeface="+mj-lt"/>
              <a:buAutoNum type="arabicPeriod"/>
            </a:pPr>
            <a:r>
              <a:rPr lang="en-US" sz="2400" dirty="0" smtClean="0"/>
              <a:t>situate </a:t>
            </a:r>
            <a:r>
              <a:rPr lang="en-US" sz="2400" dirty="0"/>
              <a:t>data regimes in time and </a:t>
            </a:r>
            <a:r>
              <a:rPr lang="en-US" sz="2400" dirty="0" smtClean="0"/>
              <a:t>space</a:t>
            </a:r>
          </a:p>
          <a:p>
            <a:pPr marL="514350" indent="-514350">
              <a:buFont typeface="+mj-lt"/>
              <a:buAutoNum type="arabicPeriod"/>
            </a:pPr>
            <a:r>
              <a:rPr lang="en-US" sz="2400" dirty="0" smtClean="0"/>
              <a:t>expose </a:t>
            </a:r>
            <a:r>
              <a:rPr lang="en-US" sz="2400" dirty="0"/>
              <a:t>data as inherently political and whose interests they </a:t>
            </a:r>
            <a:r>
              <a:rPr lang="en-US" sz="2400" dirty="0" smtClean="0"/>
              <a:t>serve</a:t>
            </a:r>
          </a:p>
          <a:p>
            <a:pPr marL="514350" indent="-514350">
              <a:buFont typeface="+mj-lt"/>
              <a:buAutoNum type="arabicPeriod"/>
            </a:pPr>
            <a:r>
              <a:rPr lang="en-US" sz="2400" dirty="0" smtClean="0"/>
              <a:t>unpack </a:t>
            </a:r>
            <a:r>
              <a:rPr lang="en-US" sz="2400" dirty="0"/>
              <a:t>the complex, non-deterministic relationship between data and </a:t>
            </a:r>
            <a:r>
              <a:rPr lang="en-US" sz="2400" dirty="0" smtClean="0"/>
              <a:t>society</a:t>
            </a:r>
          </a:p>
          <a:p>
            <a:pPr marL="514350" indent="-514350">
              <a:buFont typeface="+mj-lt"/>
              <a:buAutoNum type="arabicPeriod"/>
            </a:pPr>
            <a:r>
              <a:rPr lang="en-US" sz="2400" dirty="0" smtClean="0"/>
              <a:t>illustrate </a:t>
            </a:r>
            <a:r>
              <a:rPr lang="en-US" sz="2400" dirty="0"/>
              <a:t>the ways in which data are never </a:t>
            </a:r>
            <a:r>
              <a:rPr lang="en-US" sz="2400" dirty="0" smtClean="0"/>
              <a:t>raw</a:t>
            </a:r>
          </a:p>
          <a:p>
            <a:pPr marL="514350" indent="-514350">
              <a:buFont typeface="+mj-lt"/>
              <a:buAutoNum type="arabicPeriod"/>
            </a:pPr>
            <a:r>
              <a:rPr lang="en-US" sz="2400" dirty="0" smtClean="0"/>
              <a:t>expose </a:t>
            </a:r>
            <a:r>
              <a:rPr lang="en-US" sz="2400" dirty="0"/>
              <a:t>the fallacies that data can speak for themselves and that big data will </a:t>
            </a:r>
            <a:r>
              <a:rPr lang="en-US" sz="2400" dirty="0" smtClean="0"/>
              <a:t>replace small data</a:t>
            </a:r>
          </a:p>
          <a:p>
            <a:pPr marL="514350" indent="-514350">
              <a:buFont typeface="+mj-lt"/>
              <a:buAutoNum type="arabicPeriod"/>
            </a:pPr>
            <a:r>
              <a:rPr lang="en-US" sz="2400" dirty="0" smtClean="0"/>
              <a:t>explore </a:t>
            </a:r>
            <a:r>
              <a:rPr lang="en-US" sz="2400" dirty="0"/>
              <a:t>how new data regimes can be used in socially progressive </a:t>
            </a:r>
            <a:r>
              <a:rPr lang="en-US" sz="2400" dirty="0" smtClean="0"/>
              <a:t>ways</a:t>
            </a:r>
          </a:p>
          <a:p>
            <a:pPr marL="514350" indent="-514350">
              <a:buFont typeface="+mj-lt"/>
              <a:buAutoNum type="arabicPeriod"/>
            </a:pPr>
            <a:r>
              <a:rPr lang="en-US" sz="2400" dirty="0" smtClean="0"/>
              <a:t>examine </a:t>
            </a:r>
            <a:r>
              <a:rPr lang="en-US" sz="2400" dirty="0"/>
              <a:t>how academia engages with new data regimes and the opportunities of </a:t>
            </a:r>
            <a:r>
              <a:rPr lang="en-US" sz="2400" dirty="0" smtClean="0"/>
              <a:t>such engagement.</a:t>
            </a:r>
          </a:p>
          <a:p>
            <a:pPr marL="0" indent="0" algn="r">
              <a:buNone/>
            </a:pPr>
            <a:r>
              <a:rPr lang="en-US" sz="2400" dirty="0" smtClean="0"/>
              <a:t>Dalton </a:t>
            </a:r>
            <a:r>
              <a:rPr lang="en-US" sz="2400" dirty="0" smtClean="0"/>
              <a:t>and Thatcher 2014</a:t>
            </a:r>
          </a:p>
          <a:p>
            <a:endParaRPr lang="en-US" sz="2400" dirty="0"/>
          </a:p>
        </p:txBody>
      </p:sp>
      <p:sp>
        <p:nvSpPr>
          <p:cNvPr id="4" name="Rectangle 3"/>
          <p:cNvSpPr/>
          <p:nvPr/>
        </p:nvSpPr>
        <p:spPr>
          <a:xfrm>
            <a:off x="561118" y="2983184"/>
            <a:ext cx="6910605" cy="679339"/>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63304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Humanities Computing</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computer is used as </a:t>
            </a:r>
            <a:r>
              <a:rPr lang="en-US" dirty="0" smtClean="0"/>
              <a:t>a tool </a:t>
            </a:r>
            <a:r>
              <a:rPr lang="en-US" dirty="0"/>
              <a:t>for modeling humanities data and our understanding of it, </a:t>
            </a:r>
            <a:endParaRPr lang="en-US" dirty="0" smtClean="0"/>
          </a:p>
          <a:p>
            <a:r>
              <a:rPr lang="en-US" dirty="0" smtClean="0"/>
              <a:t>an activity entirely </a:t>
            </a:r>
            <a:r>
              <a:rPr lang="en-US" dirty="0"/>
              <a:t>distinct from using the computer when it models the typewriter, or the telephone, or the phonograph, or any of the many other things it can be.  </a:t>
            </a:r>
          </a:p>
        </p:txBody>
      </p:sp>
      <p:sp>
        <p:nvSpPr>
          <p:cNvPr id="4" name="TextBox 3"/>
          <p:cNvSpPr txBox="1"/>
          <p:nvPr/>
        </p:nvSpPr>
        <p:spPr>
          <a:xfrm>
            <a:off x="1191846" y="5627077"/>
            <a:ext cx="7350905" cy="646331"/>
          </a:xfrm>
          <a:prstGeom prst="rect">
            <a:avLst/>
          </a:prstGeom>
          <a:noFill/>
        </p:spPr>
        <p:txBody>
          <a:bodyPr wrap="square" rtlCol="0">
            <a:spAutoFit/>
          </a:bodyPr>
          <a:lstStyle/>
          <a:p>
            <a:pPr algn="r"/>
            <a:r>
              <a:rPr lang="en-US" dirty="0" err="1" smtClean="0"/>
              <a:t>Unsworth</a:t>
            </a:r>
            <a:r>
              <a:rPr lang="en-US" dirty="0"/>
              <a:t>, "What is Humanities Computing and What is Not?" </a:t>
            </a:r>
            <a:r>
              <a:rPr lang="en-US" dirty="0" smtClean="0"/>
              <a:t>2002</a:t>
            </a:r>
            <a:endParaRPr lang="en-US" dirty="0"/>
          </a:p>
          <a:p>
            <a:endParaRPr lang="en-US" dirty="0"/>
          </a:p>
        </p:txBody>
      </p:sp>
    </p:spTree>
    <p:extLst>
      <p:ext uri="{BB962C8B-B14F-4D97-AF65-F5344CB8AC3E}">
        <p14:creationId xmlns:p14="http://schemas.microsoft.com/office/powerpoint/2010/main" val="156092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a:t>
            </a:r>
            <a:r>
              <a:rPr lang="en-US" dirty="0" smtClean="0"/>
              <a:t>hat has counted </a:t>
            </a:r>
            <a:r>
              <a:rPr lang="en-US" dirty="0"/>
              <a:t>as data in the humanities? </a:t>
            </a:r>
          </a:p>
        </p:txBody>
      </p:sp>
      <p:sp>
        <p:nvSpPr>
          <p:cNvPr id="3" name="Content Placeholder 2"/>
          <p:cNvSpPr>
            <a:spLocks noGrp="1"/>
          </p:cNvSpPr>
          <p:nvPr>
            <p:ph idx="1"/>
          </p:nvPr>
        </p:nvSpPr>
        <p:spPr>
          <a:xfrm>
            <a:off x="457200" y="1600200"/>
            <a:ext cx="8229600" cy="3895436"/>
          </a:xfrm>
        </p:spPr>
        <p:txBody>
          <a:bodyPr>
            <a:noAutofit/>
          </a:bodyPr>
          <a:lstStyle/>
          <a:p>
            <a:pPr marL="793750" lvl="1" indent="-457200"/>
            <a:r>
              <a:rPr lang="en-US" sz="2600" dirty="0" smtClean="0"/>
              <a:t>digitized </a:t>
            </a:r>
            <a:r>
              <a:rPr lang="en-US" sz="2600" dirty="0"/>
              <a:t>editions of major works</a:t>
            </a:r>
            <a:r>
              <a:rPr lang="en-US" sz="2600" dirty="0" smtClean="0"/>
              <a:t>;</a:t>
            </a:r>
            <a:r>
              <a:rPr lang="en-US" sz="2600" dirty="0"/>
              <a:t> </a:t>
            </a:r>
            <a:r>
              <a:rPr lang="en-US" sz="2600" dirty="0" smtClean="0"/>
              <a:t>transcriptions </a:t>
            </a:r>
            <a:r>
              <a:rPr lang="en-US" sz="2600" dirty="0"/>
              <a:t>of manuscripts</a:t>
            </a:r>
            <a:r>
              <a:rPr lang="en-US" sz="2600" dirty="0" smtClean="0"/>
              <a:t>;</a:t>
            </a:r>
            <a:endParaRPr lang="en-US" sz="2600" dirty="0"/>
          </a:p>
          <a:p>
            <a:pPr marL="793750" lvl="1" indent="-457200"/>
            <a:r>
              <a:rPr lang="en-US" sz="2600" dirty="0" smtClean="0"/>
              <a:t>images </a:t>
            </a:r>
            <a:r>
              <a:rPr lang="en-US" sz="2600" dirty="0"/>
              <a:t>of artworks (e.g., Rossetti, Blake, </a:t>
            </a:r>
            <a:r>
              <a:rPr lang="en-US" sz="2600" dirty="0" err="1"/>
              <a:t>DeYoung</a:t>
            </a:r>
            <a:r>
              <a:rPr lang="en-US" sz="2600" dirty="0"/>
              <a:t> Museum </a:t>
            </a:r>
            <a:r>
              <a:rPr lang="en-US" sz="2600" dirty="0" err="1"/>
              <a:t>ImageBase</a:t>
            </a:r>
            <a:r>
              <a:rPr lang="en-US" sz="2600" dirty="0"/>
              <a:t>); </a:t>
            </a:r>
            <a:r>
              <a:rPr lang="en-US" sz="2600" dirty="0" smtClean="0"/>
              <a:t>and</a:t>
            </a:r>
            <a:endParaRPr lang="en-US" sz="2600" dirty="0"/>
          </a:p>
          <a:p>
            <a:pPr marL="793750" lvl="1" indent="-457200"/>
            <a:r>
              <a:rPr lang="en-US" sz="2600" dirty="0" smtClean="0"/>
              <a:t>GIS Data</a:t>
            </a:r>
          </a:p>
          <a:p>
            <a:pPr marL="793750" lvl="1" indent="-457200"/>
            <a:r>
              <a:rPr lang="en-US" sz="2600" dirty="0" smtClean="0"/>
              <a:t>Linguistic features</a:t>
            </a:r>
            <a:endParaRPr lang="en-US" sz="2600" dirty="0"/>
          </a:p>
          <a:p>
            <a:pPr marL="793750" lvl="1" indent="-457200"/>
            <a:r>
              <a:rPr lang="en-US" sz="2600" dirty="0" smtClean="0"/>
              <a:t>Finding aids</a:t>
            </a:r>
          </a:p>
        </p:txBody>
      </p:sp>
      <p:sp>
        <p:nvSpPr>
          <p:cNvPr id="4" name="TextBox 3">
            <a:hlinkClick r:id="rId2"/>
          </p:cNvPr>
          <p:cNvSpPr txBox="1"/>
          <p:nvPr/>
        </p:nvSpPr>
        <p:spPr>
          <a:xfrm>
            <a:off x="280560" y="5694774"/>
            <a:ext cx="9361802" cy="1292662"/>
          </a:xfrm>
          <a:prstGeom prst="rect">
            <a:avLst/>
          </a:prstGeom>
          <a:noFill/>
        </p:spPr>
        <p:txBody>
          <a:bodyPr wrap="square" rtlCol="0">
            <a:spAutoFit/>
          </a:bodyPr>
          <a:lstStyle/>
          <a:p>
            <a:pPr marL="0" lvl="1"/>
            <a:r>
              <a:rPr lang="en-US" sz="2000" dirty="0" err="1" smtClean="0"/>
              <a:t>Sperberg</a:t>
            </a:r>
            <a:r>
              <a:rPr lang="en-US" sz="2000" dirty="0" smtClean="0"/>
              <a:t>-McQueen, “Data Citation in the Humanities: What’s the Problem?” For Attribution -- Developing Data Attribution and Citation Practices and Standards: Summary of an International Workshop (2012).</a:t>
            </a:r>
          </a:p>
          <a:p>
            <a:endParaRPr lang="en-US" dirty="0"/>
          </a:p>
        </p:txBody>
      </p:sp>
    </p:spTree>
    <p:extLst>
      <p:ext uri="{BB962C8B-B14F-4D97-AF65-F5344CB8AC3E}">
        <p14:creationId xmlns:p14="http://schemas.microsoft.com/office/powerpoint/2010/main" val="4055627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Digitization</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smtClean="0"/>
              <a:t>Image </a:t>
            </a:r>
            <a:r>
              <a:rPr lang="en-US" dirty="0" smtClean="0"/>
              <a:t>Scans</a:t>
            </a:r>
          </a:p>
          <a:p>
            <a:pPr marL="514350" indent="-514350">
              <a:buFont typeface="+mj-lt"/>
              <a:buAutoNum type="arabicPeriod"/>
            </a:pPr>
            <a:r>
              <a:rPr lang="en-US" dirty="0" err="1" smtClean="0"/>
              <a:t>OCR’d</a:t>
            </a:r>
            <a:r>
              <a:rPr lang="en-US" dirty="0" smtClean="0"/>
              <a:t> text (Optical Character </a:t>
            </a:r>
            <a:r>
              <a:rPr lang="en-US" dirty="0" smtClean="0"/>
              <a:t>Recognition)</a:t>
            </a:r>
          </a:p>
          <a:p>
            <a:pPr lvl="1"/>
            <a:r>
              <a:rPr lang="en-US" dirty="0" smtClean="0"/>
              <a:t>Dirty</a:t>
            </a:r>
            <a:endParaRPr lang="en-US" dirty="0"/>
          </a:p>
          <a:p>
            <a:pPr lvl="1"/>
            <a:r>
              <a:rPr lang="en-US" dirty="0" smtClean="0"/>
              <a:t>Clean</a:t>
            </a:r>
            <a:endParaRPr lang="en-US" dirty="0" smtClean="0"/>
          </a:p>
          <a:p>
            <a:pPr marL="514350" indent="-514350">
              <a:buFont typeface="+mj-lt"/>
              <a:buAutoNum type="arabicPeriod"/>
            </a:pPr>
            <a:r>
              <a:rPr lang="en-US" sz="3200" dirty="0" smtClean="0"/>
              <a:t>Structured</a:t>
            </a:r>
            <a:r>
              <a:rPr lang="en-US" dirty="0" smtClean="0"/>
              <a:t> </a:t>
            </a:r>
            <a:r>
              <a:rPr lang="en-US" dirty="0"/>
              <a:t>Data</a:t>
            </a:r>
          </a:p>
          <a:p>
            <a:pPr lvl="1"/>
            <a:r>
              <a:rPr lang="en-US" sz="2800" dirty="0" smtClean="0"/>
              <a:t>SGML, XML, HTML</a:t>
            </a:r>
          </a:p>
          <a:p>
            <a:pPr lvl="1"/>
            <a:r>
              <a:rPr lang="en-US" dirty="0" smtClean="0"/>
              <a:t>Tabular data (CSV, MySQL)</a:t>
            </a:r>
            <a:endParaRPr lang="en-US" sz="2800" dirty="0" smtClean="0"/>
          </a:p>
          <a:p>
            <a:pPr lvl="1"/>
            <a:r>
              <a:rPr lang="en-US" sz="2800" dirty="0" smtClean="0"/>
              <a:t>JSON</a:t>
            </a:r>
            <a:endParaRPr lang="en-US" sz="2800" dirty="0"/>
          </a:p>
          <a:p>
            <a:endParaRPr lang="en-US" dirty="0"/>
          </a:p>
        </p:txBody>
      </p:sp>
    </p:spTree>
    <p:extLst>
      <p:ext uri="{BB962C8B-B14F-4D97-AF65-F5344CB8AC3E}">
        <p14:creationId xmlns:p14="http://schemas.microsoft.com/office/powerpoint/2010/main" val="405011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Modeling happens all the way down</a:t>
            </a:r>
            <a:endParaRPr lang="en-US" dirty="0"/>
          </a:p>
        </p:txBody>
      </p:sp>
      <p:sp>
        <p:nvSpPr>
          <p:cNvPr id="3" name="Content Placeholder 2"/>
          <p:cNvSpPr>
            <a:spLocks noGrp="1"/>
          </p:cNvSpPr>
          <p:nvPr>
            <p:ph idx="1"/>
          </p:nvPr>
        </p:nvSpPr>
        <p:spPr>
          <a:xfrm>
            <a:off x="2030206" y="1459366"/>
            <a:ext cx="5773586" cy="4525963"/>
          </a:xfrm>
        </p:spPr>
        <p:txBody>
          <a:bodyPr>
            <a:normAutofit lnSpcReduction="10000"/>
          </a:bodyPr>
          <a:lstStyle/>
          <a:p>
            <a:r>
              <a:rPr lang="en-US" dirty="0" smtClean="0"/>
              <a:t>Digitized Text </a:t>
            </a:r>
            <a:endParaRPr lang="en-US" dirty="0"/>
          </a:p>
          <a:p>
            <a:r>
              <a:rPr lang="en-US" dirty="0" smtClean="0"/>
              <a:t>Structured Data</a:t>
            </a:r>
          </a:p>
          <a:p>
            <a:endParaRPr lang="en-US" dirty="0" smtClean="0"/>
          </a:p>
          <a:p>
            <a:r>
              <a:rPr lang="en-US" dirty="0" smtClean="0"/>
              <a:t>Ingest</a:t>
            </a:r>
          </a:p>
          <a:p>
            <a:r>
              <a:rPr lang="en-US" dirty="0" smtClean="0"/>
              <a:t>Algorithms</a:t>
            </a:r>
          </a:p>
          <a:p>
            <a:r>
              <a:rPr lang="en-US" dirty="0" smtClean="0"/>
              <a:t>Output</a:t>
            </a:r>
          </a:p>
          <a:p>
            <a:endParaRPr lang="en-US" dirty="0" smtClean="0"/>
          </a:p>
          <a:p>
            <a:r>
              <a:rPr lang="en-US" dirty="0" smtClean="0"/>
              <a:t>Scholarship</a:t>
            </a:r>
          </a:p>
          <a:p>
            <a:endParaRPr lang="en-US" dirty="0"/>
          </a:p>
          <a:p>
            <a:endParaRPr lang="en-US" dirty="0" smtClean="0"/>
          </a:p>
          <a:p>
            <a:endParaRPr lang="en-US" dirty="0" smtClean="0"/>
          </a:p>
          <a:p>
            <a:endParaRPr lang="en-US" dirty="0"/>
          </a:p>
        </p:txBody>
      </p:sp>
      <p:sp>
        <p:nvSpPr>
          <p:cNvPr id="5" name="Oval 4"/>
          <p:cNvSpPr/>
          <p:nvPr/>
        </p:nvSpPr>
        <p:spPr>
          <a:xfrm>
            <a:off x="1520924" y="1056826"/>
            <a:ext cx="3680384" cy="1895052"/>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5201308" y="3506872"/>
            <a:ext cx="1255519" cy="646331"/>
          </a:xfrm>
          <a:prstGeom prst="rect">
            <a:avLst/>
          </a:prstGeom>
          <a:noFill/>
        </p:spPr>
        <p:txBody>
          <a:bodyPr wrap="square" rtlCol="0">
            <a:spAutoFit/>
          </a:bodyPr>
          <a:lstStyle/>
          <a:p>
            <a:r>
              <a:rPr lang="en-US" sz="3600" dirty="0" smtClean="0"/>
              <a:t>Tools</a:t>
            </a:r>
            <a:endParaRPr lang="en-US" sz="3600" dirty="0"/>
          </a:p>
        </p:txBody>
      </p:sp>
      <p:sp>
        <p:nvSpPr>
          <p:cNvPr id="7" name="Oval 6"/>
          <p:cNvSpPr/>
          <p:nvPr/>
        </p:nvSpPr>
        <p:spPr>
          <a:xfrm>
            <a:off x="1520924" y="2658283"/>
            <a:ext cx="3560619" cy="2559151"/>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791219" y="4684735"/>
            <a:ext cx="3290324" cy="1877392"/>
          </a:xfrm>
          <a:prstGeom prst="ellipse">
            <a:avLst/>
          </a:prstGeom>
          <a:noFill/>
          <a:ln w="762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5201308" y="1603231"/>
            <a:ext cx="2633314" cy="646331"/>
          </a:xfrm>
          <a:prstGeom prst="rect">
            <a:avLst/>
          </a:prstGeom>
          <a:noFill/>
        </p:spPr>
        <p:txBody>
          <a:bodyPr wrap="square" rtlCol="0">
            <a:spAutoFit/>
          </a:bodyPr>
          <a:lstStyle/>
          <a:p>
            <a:r>
              <a:rPr lang="en-US" sz="3600" dirty="0" smtClean="0"/>
              <a:t>Digitization</a:t>
            </a:r>
            <a:endParaRPr lang="en-US" sz="3600" dirty="0"/>
          </a:p>
        </p:txBody>
      </p:sp>
      <p:sp>
        <p:nvSpPr>
          <p:cNvPr id="10" name="TextBox 9"/>
          <p:cNvSpPr txBox="1"/>
          <p:nvPr/>
        </p:nvSpPr>
        <p:spPr>
          <a:xfrm>
            <a:off x="5201308" y="5015832"/>
            <a:ext cx="3400720" cy="646331"/>
          </a:xfrm>
          <a:prstGeom prst="rect">
            <a:avLst/>
          </a:prstGeom>
          <a:noFill/>
        </p:spPr>
        <p:txBody>
          <a:bodyPr wrap="square" rtlCol="0">
            <a:spAutoFit/>
          </a:bodyPr>
          <a:lstStyle/>
          <a:p>
            <a:r>
              <a:rPr lang="en-US" sz="3600" dirty="0" smtClean="0"/>
              <a:t>Interpretation</a:t>
            </a:r>
            <a:endParaRPr lang="en-US" sz="3600" dirty="0"/>
          </a:p>
        </p:txBody>
      </p:sp>
      <p:sp>
        <p:nvSpPr>
          <p:cNvPr id="4" name="Curved Right Arrow 3"/>
          <p:cNvSpPr/>
          <p:nvPr/>
        </p:nvSpPr>
        <p:spPr>
          <a:xfrm>
            <a:off x="457200" y="1171184"/>
            <a:ext cx="1573006" cy="5390942"/>
          </a:xfrm>
          <a:prstGeom prst="curv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1" name="Curved Left Arrow 10"/>
          <p:cNvSpPr/>
          <p:nvPr/>
        </p:nvSpPr>
        <p:spPr>
          <a:xfrm>
            <a:off x="7157429" y="1171183"/>
            <a:ext cx="1155645" cy="5390943"/>
          </a:xfrm>
          <a:prstGeom prst="curved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747833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8" presetClass="emph" presetSubtype="0" fill="hold" grpId="1" nodeType="clickEffect">
                                  <p:stCondLst>
                                    <p:cond delay="0"/>
                                  </p:stCondLst>
                                  <p:childTnLst>
                                    <p:animRot by="21600000">
                                      <p:cBhvr>
                                        <p:cTn id="30" dur="2000" fill="hold"/>
                                        <p:tgtEl>
                                          <p:spTgt spid="5"/>
                                        </p:tgtEl>
                                        <p:attrNameLst>
                                          <p:attrName>r</p:attrName>
                                        </p:attrNameLst>
                                      </p:cBhvr>
                                    </p:animRot>
                                  </p:childTnLst>
                                </p:cTn>
                              </p:par>
                              <p:par>
                                <p:cTn id="31" presetID="8" presetClass="emph" presetSubtype="0" fill="hold" grpId="1" nodeType="withEffect">
                                  <p:stCondLst>
                                    <p:cond delay="0"/>
                                  </p:stCondLst>
                                  <p:childTnLst>
                                    <p:animRot by="21600000">
                                      <p:cBhvr>
                                        <p:cTn id="32" dur="2000" fill="hold"/>
                                        <p:tgtEl>
                                          <p:spTgt spid="9"/>
                                        </p:tgtEl>
                                        <p:attrNameLst>
                                          <p:attrName>r</p:attrName>
                                        </p:attrNameLst>
                                      </p:cBhvr>
                                    </p:animRot>
                                  </p:childTnLst>
                                </p:cTn>
                              </p:par>
                              <p:par>
                                <p:cTn id="33" presetID="8" presetClass="emph" presetSubtype="0" fill="hold" grpId="1" nodeType="withEffect">
                                  <p:stCondLst>
                                    <p:cond delay="0"/>
                                  </p:stCondLst>
                                  <p:childTnLst>
                                    <p:animRot by="21600000">
                                      <p:cBhvr>
                                        <p:cTn id="34" dur="2000" fill="hold"/>
                                        <p:tgtEl>
                                          <p:spTgt spid="7"/>
                                        </p:tgtEl>
                                        <p:attrNameLst>
                                          <p:attrName>r</p:attrName>
                                        </p:attrNameLst>
                                      </p:cBhvr>
                                    </p:animRot>
                                  </p:childTnLst>
                                </p:cTn>
                              </p:par>
                              <p:par>
                                <p:cTn id="35" presetID="8" presetClass="emph" presetSubtype="0" fill="hold" grpId="1" nodeType="withEffect">
                                  <p:stCondLst>
                                    <p:cond delay="0"/>
                                  </p:stCondLst>
                                  <p:childTnLst>
                                    <p:animRot by="21600000">
                                      <p:cBhvr>
                                        <p:cTn id="36" dur="2000" fill="hold"/>
                                        <p:tgtEl>
                                          <p:spTgt spid="6"/>
                                        </p:tgtEl>
                                        <p:attrNameLst>
                                          <p:attrName>r</p:attrName>
                                        </p:attrNameLst>
                                      </p:cBhvr>
                                    </p:animRot>
                                  </p:childTnLst>
                                </p:cTn>
                              </p:par>
                              <p:par>
                                <p:cTn id="37" presetID="8" presetClass="emph" presetSubtype="0" fill="hold" grpId="1" nodeType="withEffect">
                                  <p:stCondLst>
                                    <p:cond delay="0"/>
                                  </p:stCondLst>
                                  <p:childTnLst>
                                    <p:animRot by="21600000">
                                      <p:cBhvr>
                                        <p:cTn id="38" dur="2000" fill="hold"/>
                                        <p:tgtEl>
                                          <p:spTgt spid="8"/>
                                        </p:tgtEl>
                                        <p:attrNameLst>
                                          <p:attrName>r</p:attrName>
                                        </p:attrNameLst>
                                      </p:cBhvr>
                                    </p:animRot>
                                  </p:childTnLst>
                                </p:cTn>
                              </p:par>
                              <p:par>
                                <p:cTn id="39" presetID="8" presetClass="emph" presetSubtype="0" fill="hold" grpId="1" nodeType="withEffect">
                                  <p:stCondLst>
                                    <p:cond delay="0"/>
                                  </p:stCondLst>
                                  <p:childTnLst>
                                    <p:animRot by="21600000">
                                      <p:cBhvr>
                                        <p:cTn id="40" dur="2000" fill="hold"/>
                                        <p:tgtEl>
                                          <p:spTgt spid="10"/>
                                        </p:tgtEl>
                                        <p:attrNameLst>
                                          <p:attrName>r</p:attrName>
                                        </p:attrNameLst>
                                      </p:cBhvr>
                                    </p:animRot>
                                  </p:childTnLst>
                                </p:cTn>
                              </p:par>
                              <p:par>
                                <p:cTn id="41" presetID="2" presetClass="entr" presetSubtype="4"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anim calcmode="lin" valueType="num">
                                      <p:cBhvr additive="base">
                                        <p:cTn id="43" dur="500" fill="hold"/>
                                        <p:tgtEl>
                                          <p:spTgt spid="4"/>
                                        </p:tgtEl>
                                        <p:attrNameLst>
                                          <p:attrName>ppt_x</p:attrName>
                                        </p:attrNameLst>
                                      </p:cBhvr>
                                      <p:tavLst>
                                        <p:tav tm="0">
                                          <p:val>
                                            <p:strVal val="#ppt_x"/>
                                          </p:val>
                                        </p:tav>
                                        <p:tav tm="100000">
                                          <p:val>
                                            <p:strVal val="#ppt_x"/>
                                          </p:val>
                                        </p:tav>
                                      </p:tavLst>
                                    </p:anim>
                                    <p:anim calcmode="lin" valueType="num">
                                      <p:cBhvr additive="base">
                                        <p:cTn id="44" dur="500" fill="hold"/>
                                        <p:tgtEl>
                                          <p:spTgt spid="4"/>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500" fill="hold"/>
                                        <p:tgtEl>
                                          <p:spTgt spid="11"/>
                                        </p:tgtEl>
                                        <p:attrNameLst>
                                          <p:attrName>ppt_x</p:attrName>
                                        </p:attrNameLst>
                                      </p:cBhvr>
                                      <p:tavLst>
                                        <p:tav tm="0">
                                          <p:val>
                                            <p:strVal val="#ppt_x"/>
                                          </p:val>
                                        </p:tav>
                                        <p:tav tm="100000">
                                          <p:val>
                                            <p:strVal val="#ppt_x"/>
                                          </p:val>
                                        </p:tav>
                                      </p:tavLst>
                                    </p:anim>
                                    <p:anim calcmode="lin" valueType="num">
                                      <p:cBhvr additive="base">
                                        <p:cTn id="4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p:bldP spid="6" grpId="1"/>
      <p:bldP spid="7" grpId="0" animBg="1"/>
      <p:bldP spid="7" grpId="1" animBg="1"/>
      <p:bldP spid="8" grpId="0" animBg="1"/>
      <p:bldP spid="8" grpId="1" animBg="1"/>
      <p:bldP spid="9" grpId="0"/>
      <p:bldP spid="9" grpId="1"/>
      <p:bldP spid="10" grpId="0"/>
      <p:bldP spid="10" grpId="1"/>
      <p:bldP spid="4" grpId="0" animBg="1"/>
      <p:bldP spid="1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24379</TotalTime>
  <Words>1910</Words>
  <Application>Microsoft Office PowerPoint</Application>
  <PresentationFormat>On-screen Show (4:3)</PresentationFormat>
  <Paragraphs>246</Paragraphs>
  <Slides>38</Slides>
  <Notes>5</Notes>
  <HiddenSlides>12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MS PGothic</vt:lpstr>
      <vt:lpstr>MS PGothic</vt:lpstr>
      <vt:lpstr>Arial</vt:lpstr>
      <vt:lpstr>Calibri</vt:lpstr>
      <vt:lpstr>Mangal</vt:lpstr>
      <vt:lpstr>Wingdings</vt:lpstr>
      <vt:lpstr>Office Theme</vt:lpstr>
      <vt:lpstr>Programming for Cultural Data Analysis  Instructor: Steve McLaughlin</vt:lpstr>
      <vt:lpstr>PowerPoint Presentation</vt:lpstr>
      <vt:lpstr>Cultural Studies</vt:lpstr>
      <vt:lpstr>Critical Data Studies</vt:lpstr>
      <vt:lpstr>How to be critical about data? </vt:lpstr>
      <vt:lpstr>Humanities Computing</vt:lpstr>
      <vt:lpstr>What has counted as data in the humanities? </vt:lpstr>
      <vt:lpstr>Digitization</vt:lpstr>
      <vt:lpstr>Modeling happens all the way down</vt:lpstr>
      <vt:lpstr>Critical Questions for Big Data in the Humanities</vt:lpstr>
      <vt:lpstr>Certainly OCR isn’t modeling?</vt:lpstr>
      <vt:lpstr>Not so easy to OCR</vt:lpstr>
      <vt:lpstr>What kind of data do you capture?</vt:lpstr>
      <vt:lpstr>Humanities data: It’s not so free.</vt:lpstr>
      <vt:lpstr>Critical Questions for Big Data in the Humanities</vt:lpstr>
      <vt:lpstr>Critical Questions for Big Data in the Humanities</vt:lpstr>
      <vt:lpstr>Example: HathiTrust Digital Library</vt:lpstr>
      <vt:lpstr>HathiTrust</vt:lpstr>
      <vt:lpstr>PowerPoint Presentation</vt:lpstr>
      <vt:lpstr>HTRC Algorithms …make more Data? </vt:lpstr>
      <vt:lpstr>PowerPoint Presentation</vt:lpstr>
      <vt:lpstr>PowerPoint Presentation</vt:lpstr>
      <vt:lpstr>PowerPoint Presentation</vt:lpstr>
      <vt:lpstr>And, different data structures . . . </vt:lpstr>
      <vt:lpstr>Data models and serialization formats</vt:lpstr>
      <vt:lpstr>HTML vs. XML vs. Json</vt:lpstr>
      <vt:lpstr>Critical Questions for Big Data in the Humanities</vt:lpstr>
      <vt:lpstr>Critical Questions for Big Data in the Humanities</vt:lpstr>
      <vt:lpstr>Critical Questions for Big Data in the Humanities</vt:lpstr>
      <vt:lpstr>Ethics, politics and economics of  “Big Data”</vt:lpstr>
      <vt:lpstr>Why is data important in DH? </vt:lpstr>
      <vt:lpstr>Critical Questions for Big Data in the Humanities</vt:lpstr>
      <vt:lpstr>Why Program?</vt:lpstr>
      <vt:lpstr>Why Program?</vt:lpstr>
      <vt:lpstr>Why Program?</vt:lpstr>
      <vt:lpstr>Why Program?</vt:lpstr>
      <vt:lpstr>Programming for Cultural Data Analysis: the syllabus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Studies</dc:title>
  <dc:creator>Tanya Clement</dc:creator>
  <cp:lastModifiedBy>Stephen McLaughlin</cp:lastModifiedBy>
  <cp:revision>214</cp:revision>
  <cp:lastPrinted>2016-09-13T19:27:09Z</cp:lastPrinted>
  <dcterms:created xsi:type="dcterms:W3CDTF">2015-09-20T17:20:51Z</dcterms:created>
  <dcterms:modified xsi:type="dcterms:W3CDTF">2018-01-18T18:55:43Z</dcterms:modified>
</cp:coreProperties>
</file>

<file path=docProps/thumbnail.jpeg>
</file>